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43205400" cy="28803600"/>
  <p:notesSz cx="6735763" cy="9866313"/>
  <p:defaultTextStyle>
    <a:defPPr>
      <a:defRPr lang="fr-FR"/>
    </a:defPPr>
    <a:lvl1pPr marL="0" algn="l" defTabSz="4114800" rtl="0" eaLnBrk="1" latinLnBrk="0" hangingPunct="1">
      <a:defRPr sz="8100" kern="1200">
        <a:solidFill>
          <a:schemeClr val="tx1"/>
        </a:solidFill>
        <a:latin typeface="+mn-lt"/>
        <a:ea typeface="+mn-ea"/>
        <a:cs typeface="+mn-cs"/>
      </a:defRPr>
    </a:lvl1pPr>
    <a:lvl2pPr marL="2057400" algn="l" defTabSz="4114800" rtl="0" eaLnBrk="1" latinLnBrk="0" hangingPunct="1">
      <a:defRPr sz="8100" kern="1200">
        <a:solidFill>
          <a:schemeClr val="tx1"/>
        </a:solidFill>
        <a:latin typeface="+mn-lt"/>
        <a:ea typeface="+mn-ea"/>
        <a:cs typeface="+mn-cs"/>
      </a:defRPr>
    </a:lvl2pPr>
    <a:lvl3pPr marL="4114800" algn="l" defTabSz="4114800" rtl="0" eaLnBrk="1" latinLnBrk="0" hangingPunct="1">
      <a:defRPr sz="8100" kern="1200">
        <a:solidFill>
          <a:schemeClr val="tx1"/>
        </a:solidFill>
        <a:latin typeface="+mn-lt"/>
        <a:ea typeface="+mn-ea"/>
        <a:cs typeface="+mn-cs"/>
      </a:defRPr>
    </a:lvl3pPr>
    <a:lvl4pPr marL="6172200" algn="l" defTabSz="4114800" rtl="0" eaLnBrk="1" latinLnBrk="0" hangingPunct="1">
      <a:defRPr sz="8100" kern="1200">
        <a:solidFill>
          <a:schemeClr val="tx1"/>
        </a:solidFill>
        <a:latin typeface="+mn-lt"/>
        <a:ea typeface="+mn-ea"/>
        <a:cs typeface="+mn-cs"/>
      </a:defRPr>
    </a:lvl4pPr>
    <a:lvl5pPr marL="8229600" algn="l" defTabSz="4114800" rtl="0" eaLnBrk="1" latinLnBrk="0" hangingPunct="1">
      <a:defRPr sz="8100" kern="1200">
        <a:solidFill>
          <a:schemeClr val="tx1"/>
        </a:solidFill>
        <a:latin typeface="+mn-lt"/>
        <a:ea typeface="+mn-ea"/>
        <a:cs typeface="+mn-cs"/>
      </a:defRPr>
    </a:lvl5pPr>
    <a:lvl6pPr marL="10287000" algn="l" defTabSz="4114800" rtl="0" eaLnBrk="1" latinLnBrk="0" hangingPunct="1">
      <a:defRPr sz="8100" kern="1200">
        <a:solidFill>
          <a:schemeClr val="tx1"/>
        </a:solidFill>
        <a:latin typeface="+mn-lt"/>
        <a:ea typeface="+mn-ea"/>
        <a:cs typeface="+mn-cs"/>
      </a:defRPr>
    </a:lvl6pPr>
    <a:lvl7pPr marL="12344400" algn="l" defTabSz="4114800" rtl="0" eaLnBrk="1" latinLnBrk="0" hangingPunct="1">
      <a:defRPr sz="8100" kern="1200">
        <a:solidFill>
          <a:schemeClr val="tx1"/>
        </a:solidFill>
        <a:latin typeface="+mn-lt"/>
        <a:ea typeface="+mn-ea"/>
        <a:cs typeface="+mn-cs"/>
      </a:defRPr>
    </a:lvl7pPr>
    <a:lvl8pPr marL="14401800" algn="l" defTabSz="4114800" rtl="0" eaLnBrk="1" latinLnBrk="0" hangingPunct="1">
      <a:defRPr sz="8100" kern="1200">
        <a:solidFill>
          <a:schemeClr val="tx1"/>
        </a:solidFill>
        <a:latin typeface="+mn-lt"/>
        <a:ea typeface="+mn-ea"/>
        <a:cs typeface="+mn-cs"/>
      </a:defRPr>
    </a:lvl8pPr>
    <a:lvl9pPr marL="16459200" algn="l" defTabSz="4114800" rtl="0" eaLnBrk="1" latinLnBrk="0" hangingPunct="1">
      <a:defRPr sz="8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p:clrMru>
</p:presentationPr>
</file>

<file path=ppt/tableStyles.xml><?xml version="1.0" encoding="utf-8"?>
<a:tblStyleLst xmlns:a="http://schemas.openxmlformats.org/drawingml/2006/main" def="{5C22544A-7EE6-4342-B048-85BDC9FD1C3A}">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p:scale>
          <a:sx n="20" d="100"/>
          <a:sy n="20" d="100"/>
        </p:scale>
        <p:origin x="-1478" y="-96"/>
      </p:cViewPr>
      <p:guideLst>
        <p:guide orient="horz" pos="9072"/>
        <p:guide pos="13608"/>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bl\Downloads\graph%20samir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style val="36"/>
  <c:chart>
    <c:title>
      <c:tx>
        <c:rich>
          <a:bodyPr/>
          <a:lstStyle/>
          <a:p>
            <a:pPr>
              <a:defRPr/>
            </a:pPr>
            <a:r>
              <a:rPr lang="ar-TN"/>
              <a:t>تطور واردات بذور البطاطا في تونس (1984-2014)</a:t>
            </a:r>
            <a:r>
              <a:rPr lang="fr-FR"/>
              <a:t> </a:t>
            </a:r>
            <a:endParaRPr lang="en-US"/>
          </a:p>
        </c:rich>
      </c:tx>
      <c:layout>
        <c:manualLayout>
          <c:xMode val="edge"/>
          <c:yMode val="edge"/>
          <c:x val="0.21085369112229574"/>
          <c:y val="0.10062607089399556"/>
        </c:manualLayout>
      </c:layout>
    </c:title>
    <c:plotArea>
      <c:layout>
        <c:manualLayout>
          <c:layoutTarget val="inner"/>
          <c:xMode val="edge"/>
          <c:yMode val="edge"/>
          <c:x val="7.37182440054681E-2"/>
          <c:y val="0.19480351414406541"/>
          <c:w val="0.77205114004380959"/>
          <c:h val="0.61783756197142026"/>
        </c:manualLayout>
      </c:layout>
      <c:lineChart>
        <c:grouping val="standard"/>
        <c:ser>
          <c:idx val="1"/>
          <c:order val="0"/>
          <c:tx>
            <c:strRef>
              <c:f>Feuil1!#REF!</c:f>
              <c:strCache>
                <c:ptCount val="1"/>
                <c:pt idx="0">
                  <c:v>#REF!</c:v>
                </c:pt>
              </c:strCache>
            </c:strRef>
          </c:tx>
          <c:dLbls>
            <c:dLbl>
              <c:idx val="30"/>
              <c:layout>
                <c:manualLayout>
                  <c:x val="-8.2745017482469901E-2"/>
                  <c:y val="-7.2016469656257555E-3"/>
                </c:manualLayout>
              </c:layout>
              <c:spPr>
                <a:ln>
                  <a:solidFill>
                    <a:srgbClr val="4F81BD">
                      <a:alpha val="98000"/>
                    </a:srgbClr>
                  </a:solidFill>
                </a:ln>
              </c:spPr>
              <c:txPr>
                <a:bodyPr/>
                <a:lstStyle/>
                <a:p>
                  <a:pPr>
                    <a:defRPr/>
                  </a:pPr>
                  <a:endParaRPr lang="fr-FR"/>
                </a:p>
              </c:txPr>
              <c:showVal val="1"/>
            </c:dLbl>
            <c:delete val="1"/>
          </c:dLbls>
          <c:trendline>
            <c:trendlineType val="linear"/>
          </c:trendline>
          <c:cat>
            <c:numRef>
              <c:f>Feuil1!$B$12:$B$42</c:f>
              <c:numCache>
                <c:formatCode>General_)</c:formatCode>
                <c:ptCount val="31"/>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numCache>
            </c:numRef>
          </c:cat>
          <c:val>
            <c:numRef>
              <c:f>Feuil1!$C$12:$C$42</c:f>
              <c:numCache>
                <c:formatCode>0.00</c:formatCode>
                <c:ptCount val="31"/>
                <c:pt idx="0">
                  <c:v>13.919600000000004</c:v>
                </c:pt>
                <c:pt idx="1">
                  <c:v>19.001799999999992</c:v>
                </c:pt>
                <c:pt idx="2">
                  <c:v>12.119400000000002</c:v>
                </c:pt>
                <c:pt idx="3">
                  <c:v>14.3963</c:v>
                </c:pt>
                <c:pt idx="4">
                  <c:v>19.0839</c:v>
                </c:pt>
                <c:pt idx="5">
                  <c:v>15.278500000000001</c:v>
                </c:pt>
                <c:pt idx="6">
                  <c:v>12.688000000000001</c:v>
                </c:pt>
                <c:pt idx="7">
                  <c:v>16.116499999999991</c:v>
                </c:pt>
                <c:pt idx="8">
                  <c:v>8.5472999999999999</c:v>
                </c:pt>
                <c:pt idx="9">
                  <c:v>14.088900000000001</c:v>
                </c:pt>
                <c:pt idx="10">
                  <c:v>20.617500000000007</c:v>
                </c:pt>
                <c:pt idx="11">
                  <c:v>27.894800000000007</c:v>
                </c:pt>
                <c:pt idx="12">
                  <c:v>14.9146</c:v>
                </c:pt>
                <c:pt idx="13">
                  <c:v>19.708099999999984</c:v>
                </c:pt>
                <c:pt idx="14">
                  <c:v>32.543200000000006</c:v>
                </c:pt>
                <c:pt idx="15">
                  <c:v>19.449900000000003</c:v>
                </c:pt>
                <c:pt idx="16">
                  <c:v>21.933900000000001</c:v>
                </c:pt>
                <c:pt idx="17">
                  <c:v>26.741199999999992</c:v>
                </c:pt>
                <c:pt idx="18">
                  <c:v>24.2988</c:v>
                </c:pt>
                <c:pt idx="19">
                  <c:v>22.419799999999988</c:v>
                </c:pt>
                <c:pt idx="20">
                  <c:v>20.287599999999983</c:v>
                </c:pt>
                <c:pt idx="21">
                  <c:v>25.416400000000003</c:v>
                </c:pt>
                <c:pt idx="22">
                  <c:v>16.262399999999989</c:v>
                </c:pt>
                <c:pt idx="23">
                  <c:v>26.638300000000001</c:v>
                </c:pt>
                <c:pt idx="24">
                  <c:v>17.044700000000002</c:v>
                </c:pt>
                <c:pt idx="25">
                  <c:v>27.8093</c:v>
                </c:pt>
                <c:pt idx="26">
                  <c:v>18.258200000000002</c:v>
                </c:pt>
                <c:pt idx="27">
                  <c:v>27.676500000000001</c:v>
                </c:pt>
                <c:pt idx="28">
                  <c:v>25.819800000000008</c:v>
                </c:pt>
                <c:pt idx="29">
                  <c:v>28.135400000000001</c:v>
                </c:pt>
                <c:pt idx="30">
                  <c:v>23.46579999999998</c:v>
                </c:pt>
              </c:numCache>
            </c:numRef>
          </c:val>
        </c:ser>
        <c:marker val="1"/>
        <c:axId val="117940992"/>
        <c:axId val="117942528"/>
      </c:lineChart>
      <c:catAx>
        <c:axId val="117940992"/>
        <c:scaling>
          <c:orientation val="maxMin"/>
        </c:scaling>
        <c:axPos val="b"/>
        <c:numFmt formatCode="General_)" sourceLinked="0"/>
        <c:tickLblPos val="nextTo"/>
        <c:crossAx val="117942528"/>
        <c:crosses val="autoZero"/>
        <c:auto val="1"/>
        <c:lblAlgn val="ctr"/>
        <c:lblOffset val="100"/>
      </c:catAx>
      <c:valAx>
        <c:axId val="117942528"/>
        <c:scaling>
          <c:orientation val="minMax"/>
        </c:scaling>
        <c:axPos val="r"/>
        <c:majorGridlines/>
        <c:numFmt formatCode="0" sourceLinked="0"/>
        <c:tickLblPos val="nextTo"/>
        <c:crossAx val="117940992"/>
        <c:crosses val="autoZero"/>
        <c:crossBetween val="between"/>
      </c:valAx>
    </c:plotArea>
    <c:plotVisOnly val="1"/>
  </c:chart>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fr-FR"/>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0.88608</cdr:x>
      <cdr:y>0.28283</cdr:y>
    </cdr:from>
    <cdr:to>
      <cdr:x>0.91254</cdr:x>
      <cdr:y>0.66354</cdr:y>
    </cdr:to>
    <cdr:sp macro="" textlink="">
      <cdr:nvSpPr>
        <cdr:cNvPr id="4" name="ZoneTexte 3"/>
        <cdr:cNvSpPr txBox="1"/>
      </cdr:nvSpPr>
      <cdr:spPr>
        <a:xfrm xmlns:a="http://schemas.openxmlformats.org/drawingml/2006/main">
          <a:off x="10001320" y="2000264"/>
          <a:ext cx="298759" cy="2692559"/>
        </a:xfrm>
        <a:prstGeom xmlns:a="http://schemas.openxmlformats.org/drawingml/2006/main" prst="rect">
          <a:avLst/>
        </a:prstGeom>
        <a:scene3d xmlns:a="http://schemas.openxmlformats.org/drawingml/2006/main">
          <a:camera prst="orthographicFront">
            <a:rot lat="0" lon="0" rev="0"/>
          </a:camera>
          <a:lightRig rig="threePt" dir="t"/>
        </a:scene3d>
      </cdr:spPr>
      <cdr:txBody>
        <a:bodyPr xmlns:a="http://schemas.openxmlformats.org/drawingml/2006/main" vertOverflow="clip" vert="vert270" wrap="square" rtlCol="0"/>
        <a:lstStyle xmlns:a="http://schemas.openxmlformats.org/drawingml/2006/main"/>
        <a:p xmlns:a="http://schemas.openxmlformats.org/drawingml/2006/main">
          <a:pPr algn="ctr"/>
          <a:r>
            <a:rPr lang="ar-TN" sz="1400" b="1"/>
            <a:t>الوحدة . 1000 طن</a:t>
          </a:r>
          <a:endParaRPr lang="fr-FR" sz="1400" b="1"/>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3240405" y="8947791"/>
            <a:ext cx="36724590" cy="6174104"/>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6480810" y="16322040"/>
            <a:ext cx="30243780" cy="7360920"/>
          </a:xfrm>
        </p:spPr>
        <p:txBody>
          <a:bodyPr/>
          <a:lstStyle>
            <a:lvl1pPr marL="0" indent="0" algn="ctr">
              <a:buNone/>
              <a:defRPr>
                <a:solidFill>
                  <a:schemeClr val="tx1">
                    <a:tint val="75000"/>
                  </a:schemeClr>
                </a:solidFill>
              </a:defRPr>
            </a:lvl1pPr>
            <a:lvl2pPr marL="2057400" indent="0" algn="ctr">
              <a:buNone/>
              <a:defRPr>
                <a:solidFill>
                  <a:schemeClr val="tx1">
                    <a:tint val="75000"/>
                  </a:schemeClr>
                </a:solidFill>
              </a:defRPr>
            </a:lvl2pPr>
            <a:lvl3pPr marL="4114800" indent="0" algn="ctr">
              <a:buNone/>
              <a:defRPr>
                <a:solidFill>
                  <a:schemeClr val="tx1">
                    <a:tint val="75000"/>
                  </a:schemeClr>
                </a:solidFill>
              </a:defRPr>
            </a:lvl3pPr>
            <a:lvl4pPr marL="6172200" indent="0" algn="ctr">
              <a:buNone/>
              <a:defRPr>
                <a:solidFill>
                  <a:schemeClr val="tx1">
                    <a:tint val="75000"/>
                  </a:schemeClr>
                </a:solidFill>
              </a:defRPr>
            </a:lvl4pPr>
            <a:lvl5pPr marL="8229600" indent="0" algn="ctr">
              <a:buNone/>
              <a:defRPr>
                <a:solidFill>
                  <a:schemeClr val="tx1">
                    <a:tint val="75000"/>
                  </a:schemeClr>
                </a:solidFill>
              </a:defRPr>
            </a:lvl5pPr>
            <a:lvl6pPr marL="10287000" indent="0" algn="ctr">
              <a:buNone/>
              <a:defRPr>
                <a:solidFill>
                  <a:schemeClr val="tx1">
                    <a:tint val="75000"/>
                  </a:schemeClr>
                </a:solidFill>
              </a:defRPr>
            </a:lvl6pPr>
            <a:lvl7pPr marL="12344400" indent="0" algn="ctr">
              <a:buNone/>
              <a:defRPr>
                <a:solidFill>
                  <a:schemeClr val="tx1">
                    <a:tint val="75000"/>
                  </a:schemeClr>
                </a:solidFill>
              </a:defRPr>
            </a:lvl7pPr>
            <a:lvl8pPr marL="14401800" indent="0" algn="ctr">
              <a:buNone/>
              <a:defRPr>
                <a:solidFill>
                  <a:schemeClr val="tx1">
                    <a:tint val="75000"/>
                  </a:schemeClr>
                </a:solidFill>
              </a:defRPr>
            </a:lvl8pPr>
            <a:lvl9pPr marL="164592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FFCEA540-D33B-43D8-B7E0-8CF019ECA841}" type="datetimeFigureOut">
              <a:rPr lang="fr-FR" smtClean="0"/>
              <a:pPr/>
              <a:t>27/04/2017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F89619-0E4C-463E-ACDD-741AA601BFC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FCEA540-D33B-43D8-B7E0-8CF019ECA841}" type="datetimeFigureOut">
              <a:rPr lang="fr-FR" smtClean="0"/>
              <a:pPr/>
              <a:t>27/04/2017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F89619-0E4C-463E-ACDD-741AA601BFC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1323915" y="1153484"/>
            <a:ext cx="9721215" cy="24576404"/>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2160270" y="1153484"/>
            <a:ext cx="28443555" cy="24576404"/>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FCEA540-D33B-43D8-B7E0-8CF019ECA841}" type="datetimeFigureOut">
              <a:rPr lang="fr-FR" smtClean="0"/>
              <a:pPr/>
              <a:t>27/04/2017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F89619-0E4C-463E-ACDD-741AA601BFC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FCEA540-D33B-43D8-B7E0-8CF019ECA841}" type="datetimeFigureOut">
              <a:rPr lang="fr-FR" smtClean="0"/>
              <a:pPr/>
              <a:t>27/04/2017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F89619-0E4C-463E-ACDD-741AA601BFC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3412930" y="18508984"/>
            <a:ext cx="36724590" cy="5720715"/>
          </a:xfrm>
        </p:spPr>
        <p:txBody>
          <a:bodyPr anchor="t"/>
          <a:lstStyle>
            <a:lvl1pPr algn="l">
              <a:defRPr sz="18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3412930" y="12208200"/>
            <a:ext cx="36724590" cy="6300785"/>
          </a:xfrm>
        </p:spPr>
        <p:txBody>
          <a:bodyPr anchor="b"/>
          <a:lstStyle>
            <a:lvl1pPr marL="0" indent="0">
              <a:buNone/>
              <a:defRPr sz="9000">
                <a:solidFill>
                  <a:schemeClr val="tx1">
                    <a:tint val="75000"/>
                  </a:schemeClr>
                </a:solidFill>
              </a:defRPr>
            </a:lvl1pPr>
            <a:lvl2pPr marL="2057400" indent="0">
              <a:buNone/>
              <a:defRPr sz="8100">
                <a:solidFill>
                  <a:schemeClr val="tx1">
                    <a:tint val="75000"/>
                  </a:schemeClr>
                </a:solidFill>
              </a:defRPr>
            </a:lvl2pPr>
            <a:lvl3pPr marL="4114800" indent="0">
              <a:buNone/>
              <a:defRPr sz="7200">
                <a:solidFill>
                  <a:schemeClr val="tx1">
                    <a:tint val="75000"/>
                  </a:schemeClr>
                </a:solidFill>
              </a:defRPr>
            </a:lvl3pPr>
            <a:lvl4pPr marL="6172200" indent="0">
              <a:buNone/>
              <a:defRPr sz="6300">
                <a:solidFill>
                  <a:schemeClr val="tx1">
                    <a:tint val="75000"/>
                  </a:schemeClr>
                </a:solidFill>
              </a:defRPr>
            </a:lvl4pPr>
            <a:lvl5pPr marL="8229600" indent="0">
              <a:buNone/>
              <a:defRPr sz="6300">
                <a:solidFill>
                  <a:schemeClr val="tx1">
                    <a:tint val="75000"/>
                  </a:schemeClr>
                </a:solidFill>
              </a:defRPr>
            </a:lvl5pPr>
            <a:lvl6pPr marL="10287000" indent="0">
              <a:buNone/>
              <a:defRPr sz="6300">
                <a:solidFill>
                  <a:schemeClr val="tx1">
                    <a:tint val="75000"/>
                  </a:schemeClr>
                </a:solidFill>
              </a:defRPr>
            </a:lvl6pPr>
            <a:lvl7pPr marL="12344400" indent="0">
              <a:buNone/>
              <a:defRPr sz="6300">
                <a:solidFill>
                  <a:schemeClr val="tx1">
                    <a:tint val="75000"/>
                  </a:schemeClr>
                </a:solidFill>
              </a:defRPr>
            </a:lvl7pPr>
            <a:lvl8pPr marL="14401800" indent="0">
              <a:buNone/>
              <a:defRPr sz="6300">
                <a:solidFill>
                  <a:schemeClr val="tx1">
                    <a:tint val="75000"/>
                  </a:schemeClr>
                </a:solidFill>
              </a:defRPr>
            </a:lvl8pPr>
            <a:lvl9pPr marL="16459200" indent="0">
              <a:buNone/>
              <a:defRPr sz="63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FCEA540-D33B-43D8-B7E0-8CF019ECA841}" type="datetimeFigureOut">
              <a:rPr lang="fr-FR" smtClean="0"/>
              <a:pPr/>
              <a:t>27/04/2017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F89619-0E4C-463E-ACDD-741AA601BFC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2160270" y="6720848"/>
            <a:ext cx="19082385" cy="19009043"/>
          </a:xfrm>
        </p:spPr>
        <p:txBody>
          <a:bodyPr/>
          <a:lstStyle>
            <a:lvl1pPr>
              <a:defRPr sz="12600"/>
            </a:lvl1pPr>
            <a:lvl2pPr>
              <a:defRPr sz="10800"/>
            </a:lvl2pPr>
            <a:lvl3pPr>
              <a:defRPr sz="9000"/>
            </a:lvl3pPr>
            <a:lvl4pPr>
              <a:defRPr sz="8100"/>
            </a:lvl4pPr>
            <a:lvl5pPr>
              <a:defRPr sz="8100"/>
            </a:lvl5pPr>
            <a:lvl6pPr>
              <a:defRPr sz="8100"/>
            </a:lvl6pPr>
            <a:lvl7pPr>
              <a:defRPr sz="8100"/>
            </a:lvl7pPr>
            <a:lvl8pPr>
              <a:defRPr sz="8100"/>
            </a:lvl8pPr>
            <a:lvl9pPr>
              <a:defRPr sz="81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21962745" y="6720848"/>
            <a:ext cx="19082385" cy="19009043"/>
          </a:xfrm>
        </p:spPr>
        <p:txBody>
          <a:bodyPr/>
          <a:lstStyle>
            <a:lvl1pPr>
              <a:defRPr sz="12600"/>
            </a:lvl1pPr>
            <a:lvl2pPr>
              <a:defRPr sz="10800"/>
            </a:lvl2pPr>
            <a:lvl3pPr>
              <a:defRPr sz="9000"/>
            </a:lvl3pPr>
            <a:lvl4pPr>
              <a:defRPr sz="8100"/>
            </a:lvl4pPr>
            <a:lvl5pPr>
              <a:defRPr sz="8100"/>
            </a:lvl5pPr>
            <a:lvl6pPr>
              <a:defRPr sz="8100"/>
            </a:lvl6pPr>
            <a:lvl7pPr>
              <a:defRPr sz="8100"/>
            </a:lvl7pPr>
            <a:lvl8pPr>
              <a:defRPr sz="8100"/>
            </a:lvl8pPr>
            <a:lvl9pPr>
              <a:defRPr sz="81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FCEA540-D33B-43D8-B7E0-8CF019ECA841}" type="datetimeFigureOut">
              <a:rPr lang="fr-FR" smtClean="0"/>
              <a:pPr/>
              <a:t>27/04/2017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F89619-0E4C-463E-ACDD-741AA601BFC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2160273" y="6447474"/>
            <a:ext cx="19089888" cy="2687001"/>
          </a:xfrm>
        </p:spPr>
        <p:txBody>
          <a:bodyPr anchor="b"/>
          <a:lstStyle>
            <a:lvl1pPr marL="0" indent="0">
              <a:buNone/>
              <a:defRPr sz="10800" b="1"/>
            </a:lvl1pPr>
            <a:lvl2pPr marL="2057400" indent="0">
              <a:buNone/>
              <a:defRPr sz="9000" b="1"/>
            </a:lvl2pPr>
            <a:lvl3pPr marL="4114800" indent="0">
              <a:buNone/>
              <a:defRPr sz="8100" b="1"/>
            </a:lvl3pPr>
            <a:lvl4pPr marL="6172200" indent="0">
              <a:buNone/>
              <a:defRPr sz="7200" b="1"/>
            </a:lvl4pPr>
            <a:lvl5pPr marL="8229600" indent="0">
              <a:buNone/>
              <a:defRPr sz="7200" b="1"/>
            </a:lvl5pPr>
            <a:lvl6pPr marL="10287000" indent="0">
              <a:buNone/>
              <a:defRPr sz="7200" b="1"/>
            </a:lvl6pPr>
            <a:lvl7pPr marL="12344400" indent="0">
              <a:buNone/>
              <a:defRPr sz="7200" b="1"/>
            </a:lvl7pPr>
            <a:lvl8pPr marL="14401800" indent="0">
              <a:buNone/>
              <a:defRPr sz="7200" b="1"/>
            </a:lvl8pPr>
            <a:lvl9pPr marL="16459200" indent="0">
              <a:buNone/>
              <a:defRPr sz="72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2160273" y="9134475"/>
            <a:ext cx="19089888" cy="16595409"/>
          </a:xfrm>
        </p:spPr>
        <p:txBody>
          <a:bodyPr/>
          <a:lstStyle>
            <a:lvl1pPr>
              <a:defRPr sz="10800"/>
            </a:lvl1pPr>
            <a:lvl2pPr>
              <a:defRPr sz="9000"/>
            </a:lvl2pPr>
            <a:lvl3pPr>
              <a:defRPr sz="8100"/>
            </a:lvl3pPr>
            <a:lvl4pPr>
              <a:defRPr sz="7200"/>
            </a:lvl4pPr>
            <a:lvl5pPr>
              <a:defRPr sz="7200"/>
            </a:lvl5pPr>
            <a:lvl6pPr>
              <a:defRPr sz="7200"/>
            </a:lvl6pPr>
            <a:lvl7pPr>
              <a:defRPr sz="7200"/>
            </a:lvl7pPr>
            <a:lvl8pPr>
              <a:defRPr sz="7200"/>
            </a:lvl8pPr>
            <a:lvl9pPr>
              <a:defRPr sz="7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21947748" y="6447474"/>
            <a:ext cx="19097385" cy="2687001"/>
          </a:xfrm>
        </p:spPr>
        <p:txBody>
          <a:bodyPr anchor="b"/>
          <a:lstStyle>
            <a:lvl1pPr marL="0" indent="0">
              <a:buNone/>
              <a:defRPr sz="10800" b="1"/>
            </a:lvl1pPr>
            <a:lvl2pPr marL="2057400" indent="0">
              <a:buNone/>
              <a:defRPr sz="9000" b="1"/>
            </a:lvl2pPr>
            <a:lvl3pPr marL="4114800" indent="0">
              <a:buNone/>
              <a:defRPr sz="8100" b="1"/>
            </a:lvl3pPr>
            <a:lvl4pPr marL="6172200" indent="0">
              <a:buNone/>
              <a:defRPr sz="7200" b="1"/>
            </a:lvl4pPr>
            <a:lvl5pPr marL="8229600" indent="0">
              <a:buNone/>
              <a:defRPr sz="7200" b="1"/>
            </a:lvl5pPr>
            <a:lvl6pPr marL="10287000" indent="0">
              <a:buNone/>
              <a:defRPr sz="7200" b="1"/>
            </a:lvl6pPr>
            <a:lvl7pPr marL="12344400" indent="0">
              <a:buNone/>
              <a:defRPr sz="7200" b="1"/>
            </a:lvl7pPr>
            <a:lvl8pPr marL="14401800" indent="0">
              <a:buNone/>
              <a:defRPr sz="7200" b="1"/>
            </a:lvl8pPr>
            <a:lvl9pPr marL="16459200" indent="0">
              <a:buNone/>
              <a:defRPr sz="72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21947748" y="9134475"/>
            <a:ext cx="19097385" cy="16595409"/>
          </a:xfrm>
        </p:spPr>
        <p:txBody>
          <a:bodyPr/>
          <a:lstStyle>
            <a:lvl1pPr>
              <a:defRPr sz="10800"/>
            </a:lvl1pPr>
            <a:lvl2pPr>
              <a:defRPr sz="9000"/>
            </a:lvl2pPr>
            <a:lvl3pPr>
              <a:defRPr sz="8100"/>
            </a:lvl3pPr>
            <a:lvl4pPr>
              <a:defRPr sz="7200"/>
            </a:lvl4pPr>
            <a:lvl5pPr>
              <a:defRPr sz="7200"/>
            </a:lvl5pPr>
            <a:lvl6pPr>
              <a:defRPr sz="7200"/>
            </a:lvl6pPr>
            <a:lvl7pPr>
              <a:defRPr sz="7200"/>
            </a:lvl7pPr>
            <a:lvl8pPr>
              <a:defRPr sz="7200"/>
            </a:lvl8pPr>
            <a:lvl9pPr>
              <a:defRPr sz="7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FCEA540-D33B-43D8-B7E0-8CF019ECA841}" type="datetimeFigureOut">
              <a:rPr lang="fr-FR" smtClean="0"/>
              <a:pPr/>
              <a:t>27/04/2017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2F89619-0E4C-463E-ACDD-741AA601BFC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FFCEA540-D33B-43D8-B7E0-8CF019ECA841}" type="datetimeFigureOut">
              <a:rPr lang="fr-FR" smtClean="0"/>
              <a:pPr/>
              <a:t>27/04/2017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2F89619-0E4C-463E-ACDD-741AA601BFC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FCEA540-D33B-43D8-B7E0-8CF019ECA841}" type="datetimeFigureOut">
              <a:rPr lang="fr-FR" smtClean="0"/>
              <a:pPr/>
              <a:t>27/04/2017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2F89619-0E4C-463E-ACDD-741AA601BFC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160273" y="1146812"/>
            <a:ext cx="14214281" cy="4880610"/>
          </a:xfrm>
        </p:spPr>
        <p:txBody>
          <a:bodyPr anchor="b"/>
          <a:lstStyle>
            <a:lvl1pPr algn="l">
              <a:defRPr sz="9000" b="1"/>
            </a:lvl1pPr>
          </a:lstStyle>
          <a:p>
            <a:r>
              <a:rPr lang="fr-FR" smtClean="0"/>
              <a:t>Cliquez pour modifier le style du titre</a:t>
            </a:r>
            <a:endParaRPr lang="fr-FR"/>
          </a:p>
        </p:txBody>
      </p:sp>
      <p:sp>
        <p:nvSpPr>
          <p:cNvPr id="3" name="Espace réservé du contenu 2"/>
          <p:cNvSpPr>
            <a:spLocks noGrp="1"/>
          </p:cNvSpPr>
          <p:nvPr>
            <p:ph idx="1"/>
          </p:nvPr>
        </p:nvSpPr>
        <p:spPr>
          <a:xfrm>
            <a:off x="16892116" y="1146816"/>
            <a:ext cx="24153023" cy="24583075"/>
          </a:xfrm>
        </p:spPr>
        <p:txBody>
          <a:bodyPr/>
          <a:lstStyle>
            <a:lvl1pPr>
              <a:defRPr sz="14400"/>
            </a:lvl1pPr>
            <a:lvl2pPr>
              <a:defRPr sz="12600"/>
            </a:lvl2pPr>
            <a:lvl3pPr>
              <a:defRPr sz="10800"/>
            </a:lvl3pPr>
            <a:lvl4pPr>
              <a:defRPr sz="9000"/>
            </a:lvl4pPr>
            <a:lvl5pPr>
              <a:defRPr sz="9000"/>
            </a:lvl5pPr>
            <a:lvl6pPr>
              <a:defRPr sz="9000"/>
            </a:lvl6pPr>
            <a:lvl7pPr>
              <a:defRPr sz="9000"/>
            </a:lvl7pPr>
            <a:lvl8pPr>
              <a:defRPr sz="9000"/>
            </a:lvl8pPr>
            <a:lvl9pPr>
              <a:defRPr sz="9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2160273" y="6027423"/>
            <a:ext cx="14214281" cy="19702465"/>
          </a:xfrm>
        </p:spPr>
        <p:txBody>
          <a:bodyPr/>
          <a:lstStyle>
            <a:lvl1pPr marL="0" indent="0">
              <a:buNone/>
              <a:defRPr sz="6300"/>
            </a:lvl1pPr>
            <a:lvl2pPr marL="2057400" indent="0">
              <a:buNone/>
              <a:defRPr sz="5400"/>
            </a:lvl2pPr>
            <a:lvl3pPr marL="4114800" indent="0">
              <a:buNone/>
              <a:defRPr sz="4500"/>
            </a:lvl3pPr>
            <a:lvl4pPr marL="6172200" indent="0">
              <a:buNone/>
              <a:defRPr sz="4100"/>
            </a:lvl4pPr>
            <a:lvl5pPr marL="8229600" indent="0">
              <a:buNone/>
              <a:defRPr sz="4100"/>
            </a:lvl5pPr>
            <a:lvl6pPr marL="10287000" indent="0">
              <a:buNone/>
              <a:defRPr sz="4100"/>
            </a:lvl6pPr>
            <a:lvl7pPr marL="12344400" indent="0">
              <a:buNone/>
              <a:defRPr sz="4100"/>
            </a:lvl7pPr>
            <a:lvl8pPr marL="14401800" indent="0">
              <a:buNone/>
              <a:defRPr sz="4100"/>
            </a:lvl8pPr>
            <a:lvl9pPr marL="16459200" indent="0">
              <a:buNone/>
              <a:defRPr sz="41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FCEA540-D33B-43D8-B7E0-8CF019ECA841}" type="datetimeFigureOut">
              <a:rPr lang="fr-FR" smtClean="0"/>
              <a:pPr/>
              <a:t>27/04/2017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F89619-0E4C-463E-ACDD-741AA601BFC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68561" y="20162525"/>
            <a:ext cx="25923240" cy="2380301"/>
          </a:xfrm>
        </p:spPr>
        <p:txBody>
          <a:bodyPr anchor="b"/>
          <a:lstStyle>
            <a:lvl1pPr algn="l">
              <a:defRPr sz="9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8468561" y="2573654"/>
            <a:ext cx="25923240" cy="17282160"/>
          </a:xfrm>
        </p:spPr>
        <p:txBody>
          <a:bodyPr/>
          <a:lstStyle>
            <a:lvl1pPr marL="0" indent="0">
              <a:buNone/>
              <a:defRPr sz="14400"/>
            </a:lvl1pPr>
            <a:lvl2pPr marL="2057400" indent="0">
              <a:buNone/>
              <a:defRPr sz="12600"/>
            </a:lvl2pPr>
            <a:lvl3pPr marL="4114800" indent="0">
              <a:buNone/>
              <a:defRPr sz="10800"/>
            </a:lvl3pPr>
            <a:lvl4pPr marL="6172200" indent="0">
              <a:buNone/>
              <a:defRPr sz="9000"/>
            </a:lvl4pPr>
            <a:lvl5pPr marL="8229600" indent="0">
              <a:buNone/>
              <a:defRPr sz="9000"/>
            </a:lvl5pPr>
            <a:lvl6pPr marL="10287000" indent="0">
              <a:buNone/>
              <a:defRPr sz="9000"/>
            </a:lvl6pPr>
            <a:lvl7pPr marL="12344400" indent="0">
              <a:buNone/>
              <a:defRPr sz="9000"/>
            </a:lvl7pPr>
            <a:lvl8pPr marL="14401800" indent="0">
              <a:buNone/>
              <a:defRPr sz="9000"/>
            </a:lvl8pPr>
            <a:lvl9pPr marL="16459200" indent="0">
              <a:buNone/>
              <a:defRPr sz="9000"/>
            </a:lvl9pPr>
          </a:lstStyle>
          <a:p>
            <a:endParaRPr lang="fr-FR"/>
          </a:p>
        </p:txBody>
      </p:sp>
      <p:sp>
        <p:nvSpPr>
          <p:cNvPr id="4" name="Espace réservé du texte 3"/>
          <p:cNvSpPr>
            <a:spLocks noGrp="1"/>
          </p:cNvSpPr>
          <p:nvPr>
            <p:ph type="body" sz="half" idx="2"/>
          </p:nvPr>
        </p:nvSpPr>
        <p:spPr>
          <a:xfrm>
            <a:off x="8468561" y="22542826"/>
            <a:ext cx="25923240" cy="3380419"/>
          </a:xfrm>
        </p:spPr>
        <p:txBody>
          <a:bodyPr/>
          <a:lstStyle>
            <a:lvl1pPr marL="0" indent="0">
              <a:buNone/>
              <a:defRPr sz="6300"/>
            </a:lvl1pPr>
            <a:lvl2pPr marL="2057400" indent="0">
              <a:buNone/>
              <a:defRPr sz="5400"/>
            </a:lvl2pPr>
            <a:lvl3pPr marL="4114800" indent="0">
              <a:buNone/>
              <a:defRPr sz="4500"/>
            </a:lvl3pPr>
            <a:lvl4pPr marL="6172200" indent="0">
              <a:buNone/>
              <a:defRPr sz="4100"/>
            </a:lvl4pPr>
            <a:lvl5pPr marL="8229600" indent="0">
              <a:buNone/>
              <a:defRPr sz="4100"/>
            </a:lvl5pPr>
            <a:lvl6pPr marL="10287000" indent="0">
              <a:buNone/>
              <a:defRPr sz="4100"/>
            </a:lvl6pPr>
            <a:lvl7pPr marL="12344400" indent="0">
              <a:buNone/>
              <a:defRPr sz="4100"/>
            </a:lvl7pPr>
            <a:lvl8pPr marL="14401800" indent="0">
              <a:buNone/>
              <a:defRPr sz="4100"/>
            </a:lvl8pPr>
            <a:lvl9pPr marL="16459200" indent="0">
              <a:buNone/>
              <a:defRPr sz="41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FCEA540-D33B-43D8-B7E0-8CF019ECA841}" type="datetimeFigureOut">
              <a:rPr lang="fr-FR" smtClean="0"/>
              <a:pPr/>
              <a:t>27/04/2017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F89619-0E4C-463E-ACDD-741AA601BFC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160270" y="1153479"/>
            <a:ext cx="38884860" cy="4800600"/>
          </a:xfrm>
          <a:prstGeom prst="rect">
            <a:avLst/>
          </a:prstGeom>
        </p:spPr>
        <p:txBody>
          <a:bodyPr vert="horz" lIns="411480" tIns="205740" rIns="411480" bIns="20574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2160270" y="6720848"/>
            <a:ext cx="38884860" cy="19009043"/>
          </a:xfrm>
          <a:prstGeom prst="rect">
            <a:avLst/>
          </a:prstGeom>
        </p:spPr>
        <p:txBody>
          <a:bodyPr vert="horz" lIns="411480" tIns="205740" rIns="411480" bIns="20574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2160270" y="26696673"/>
            <a:ext cx="10081260" cy="1533524"/>
          </a:xfrm>
          <a:prstGeom prst="rect">
            <a:avLst/>
          </a:prstGeom>
        </p:spPr>
        <p:txBody>
          <a:bodyPr vert="horz" lIns="411480" tIns="205740" rIns="411480" bIns="205740" rtlCol="0" anchor="ctr"/>
          <a:lstStyle>
            <a:lvl1pPr algn="l">
              <a:defRPr sz="5400">
                <a:solidFill>
                  <a:schemeClr val="tx1">
                    <a:tint val="75000"/>
                  </a:schemeClr>
                </a:solidFill>
              </a:defRPr>
            </a:lvl1pPr>
          </a:lstStyle>
          <a:p>
            <a:fld id="{FFCEA540-D33B-43D8-B7E0-8CF019ECA841}" type="datetimeFigureOut">
              <a:rPr lang="fr-FR" smtClean="0"/>
              <a:pPr/>
              <a:t>27/04/2017</a:t>
            </a:fld>
            <a:endParaRPr lang="fr-FR"/>
          </a:p>
        </p:txBody>
      </p:sp>
      <p:sp>
        <p:nvSpPr>
          <p:cNvPr id="5" name="Espace réservé du pied de page 4"/>
          <p:cNvSpPr>
            <a:spLocks noGrp="1"/>
          </p:cNvSpPr>
          <p:nvPr>
            <p:ph type="ftr" sz="quarter" idx="3"/>
          </p:nvPr>
        </p:nvSpPr>
        <p:spPr>
          <a:xfrm>
            <a:off x="14761845" y="26696673"/>
            <a:ext cx="13681710" cy="1533524"/>
          </a:xfrm>
          <a:prstGeom prst="rect">
            <a:avLst/>
          </a:prstGeom>
        </p:spPr>
        <p:txBody>
          <a:bodyPr vert="horz" lIns="411480" tIns="205740" rIns="411480" bIns="205740" rtlCol="0" anchor="ctr"/>
          <a:lstStyle>
            <a:lvl1pPr algn="ctr">
              <a:defRPr sz="54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30963870" y="26696673"/>
            <a:ext cx="10081260" cy="1533524"/>
          </a:xfrm>
          <a:prstGeom prst="rect">
            <a:avLst/>
          </a:prstGeom>
        </p:spPr>
        <p:txBody>
          <a:bodyPr vert="horz" lIns="411480" tIns="205740" rIns="411480" bIns="205740" rtlCol="0" anchor="ctr"/>
          <a:lstStyle>
            <a:lvl1pPr algn="r">
              <a:defRPr sz="5400">
                <a:solidFill>
                  <a:schemeClr val="tx1">
                    <a:tint val="75000"/>
                  </a:schemeClr>
                </a:solidFill>
              </a:defRPr>
            </a:lvl1pPr>
          </a:lstStyle>
          <a:p>
            <a:fld id="{72F89619-0E4C-463E-ACDD-741AA601BFC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14800" rtl="0" eaLnBrk="1" latinLnBrk="0" hangingPunct="1">
        <a:spcBef>
          <a:spcPct val="0"/>
        </a:spcBef>
        <a:buNone/>
        <a:defRPr sz="19800" kern="1200">
          <a:solidFill>
            <a:schemeClr val="tx1"/>
          </a:solidFill>
          <a:latin typeface="+mj-lt"/>
          <a:ea typeface="+mj-ea"/>
          <a:cs typeface="+mj-cs"/>
        </a:defRPr>
      </a:lvl1pPr>
    </p:titleStyle>
    <p:bodyStyle>
      <a:lvl1pPr marL="1543050" indent="-1543050" algn="l" defTabSz="4114800" rtl="0" eaLnBrk="1" latinLnBrk="0" hangingPunct="1">
        <a:spcBef>
          <a:spcPct val="20000"/>
        </a:spcBef>
        <a:buFont typeface="Arial" pitchFamily="34" charset="0"/>
        <a:buChar char="•"/>
        <a:defRPr sz="14400" kern="1200">
          <a:solidFill>
            <a:schemeClr val="tx1"/>
          </a:solidFill>
          <a:latin typeface="+mn-lt"/>
          <a:ea typeface="+mn-ea"/>
          <a:cs typeface="+mn-cs"/>
        </a:defRPr>
      </a:lvl1pPr>
      <a:lvl2pPr marL="3343275" indent="-1285875" algn="l" defTabSz="4114800" rtl="0" eaLnBrk="1" latinLnBrk="0" hangingPunct="1">
        <a:spcBef>
          <a:spcPct val="20000"/>
        </a:spcBef>
        <a:buFont typeface="Arial" pitchFamily="34" charset="0"/>
        <a:buChar char="–"/>
        <a:defRPr sz="12600" kern="1200">
          <a:solidFill>
            <a:schemeClr val="tx1"/>
          </a:solidFill>
          <a:latin typeface="+mn-lt"/>
          <a:ea typeface="+mn-ea"/>
          <a:cs typeface="+mn-cs"/>
        </a:defRPr>
      </a:lvl2pPr>
      <a:lvl3pPr marL="5143500" indent="-1028700" algn="l" defTabSz="4114800" rtl="0" eaLnBrk="1" latinLnBrk="0" hangingPunct="1">
        <a:spcBef>
          <a:spcPct val="20000"/>
        </a:spcBef>
        <a:buFont typeface="Arial" pitchFamily="34" charset="0"/>
        <a:buChar char="•"/>
        <a:defRPr sz="10800" kern="1200">
          <a:solidFill>
            <a:schemeClr val="tx1"/>
          </a:solidFill>
          <a:latin typeface="+mn-lt"/>
          <a:ea typeface="+mn-ea"/>
          <a:cs typeface="+mn-cs"/>
        </a:defRPr>
      </a:lvl3pPr>
      <a:lvl4pPr marL="72009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4pPr>
      <a:lvl5pPr marL="92583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5pPr>
      <a:lvl6pPr marL="113157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6pPr>
      <a:lvl7pPr marL="133731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7pPr>
      <a:lvl8pPr marL="154305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8pPr>
      <a:lvl9pPr marL="174879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9pPr>
    </p:bodyStyle>
    <p:otherStyle>
      <a:defPPr>
        <a:defRPr lang="fr-FR"/>
      </a:defPPr>
      <a:lvl1pPr marL="0" algn="l" defTabSz="4114800" rtl="0" eaLnBrk="1" latinLnBrk="0" hangingPunct="1">
        <a:defRPr sz="8100" kern="1200">
          <a:solidFill>
            <a:schemeClr val="tx1"/>
          </a:solidFill>
          <a:latin typeface="+mn-lt"/>
          <a:ea typeface="+mn-ea"/>
          <a:cs typeface="+mn-cs"/>
        </a:defRPr>
      </a:lvl1pPr>
      <a:lvl2pPr marL="2057400" algn="l" defTabSz="4114800" rtl="0" eaLnBrk="1" latinLnBrk="0" hangingPunct="1">
        <a:defRPr sz="8100" kern="1200">
          <a:solidFill>
            <a:schemeClr val="tx1"/>
          </a:solidFill>
          <a:latin typeface="+mn-lt"/>
          <a:ea typeface="+mn-ea"/>
          <a:cs typeface="+mn-cs"/>
        </a:defRPr>
      </a:lvl2pPr>
      <a:lvl3pPr marL="4114800" algn="l" defTabSz="4114800" rtl="0" eaLnBrk="1" latinLnBrk="0" hangingPunct="1">
        <a:defRPr sz="8100" kern="1200">
          <a:solidFill>
            <a:schemeClr val="tx1"/>
          </a:solidFill>
          <a:latin typeface="+mn-lt"/>
          <a:ea typeface="+mn-ea"/>
          <a:cs typeface="+mn-cs"/>
        </a:defRPr>
      </a:lvl3pPr>
      <a:lvl4pPr marL="6172200" algn="l" defTabSz="4114800" rtl="0" eaLnBrk="1" latinLnBrk="0" hangingPunct="1">
        <a:defRPr sz="8100" kern="1200">
          <a:solidFill>
            <a:schemeClr val="tx1"/>
          </a:solidFill>
          <a:latin typeface="+mn-lt"/>
          <a:ea typeface="+mn-ea"/>
          <a:cs typeface="+mn-cs"/>
        </a:defRPr>
      </a:lvl4pPr>
      <a:lvl5pPr marL="8229600" algn="l" defTabSz="4114800" rtl="0" eaLnBrk="1" latinLnBrk="0" hangingPunct="1">
        <a:defRPr sz="8100" kern="1200">
          <a:solidFill>
            <a:schemeClr val="tx1"/>
          </a:solidFill>
          <a:latin typeface="+mn-lt"/>
          <a:ea typeface="+mn-ea"/>
          <a:cs typeface="+mn-cs"/>
        </a:defRPr>
      </a:lvl5pPr>
      <a:lvl6pPr marL="10287000" algn="l" defTabSz="4114800" rtl="0" eaLnBrk="1" latinLnBrk="0" hangingPunct="1">
        <a:defRPr sz="8100" kern="1200">
          <a:solidFill>
            <a:schemeClr val="tx1"/>
          </a:solidFill>
          <a:latin typeface="+mn-lt"/>
          <a:ea typeface="+mn-ea"/>
          <a:cs typeface="+mn-cs"/>
        </a:defRPr>
      </a:lvl6pPr>
      <a:lvl7pPr marL="12344400" algn="l" defTabSz="4114800" rtl="0" eaLnBrk="1" latinLnBrk="0" hangingPunct="1">
        <a:defRPr sz="8100" kern="1200">
          <a:solidFill>
            <a:schemeClr val="tx1"/>
          </a:solidFill>
          <a:latin typeface="+mn-lt"/>
          <a:ea typeface="+mn-ea"/>
          <a:cs typeface="+mn-cs"/>
        </a:defRPr>
      </a:lvl7pPr>
      <a:lvl8pPr marL="14401800" algn="l" defTabSz="4114800" rtl="0" eaLnBrk="1" latinLnBrk="0" hangingPunct="1">
        <a:defRPr sz="8100" kern="1200">
          <a:solidFill>
            <a:schemeClr val="tx1"/>
          </a:solidFill>
          <a:latin typeface="+mn-lt"/>
          <a:ea typeface="+mn-ea"/>
          <a:cs typeface="+mn-cs"/>
        </a:defRPr>
      </a:lvl8pPr>
      <a:lvl9pPr marL="16459200" algn="l" defTabSz="4114800" rtl="0" eaLnBrk="1" latinLnBrk="0" hangingPunct="1">
        <a:defRPr sz="8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mailto:CRRA.sidibouzid@iresa.agrinet.tn" TargetMode="Externa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chart" Target="../charts/chart1.xml"/><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p:cNvSpPr>
            <a:spLocks noChangeArrowheads="1"/>
          </p:cNvSpPr>
          <p:nvPr/>
        </p:nvSpPr>
        <p:spPr bwMode="auto">
          <a:xfrm>
            <a:off x="1008411" y="900018"/>
            <a:ext cx="13825537" cy="27075002"/>
          </a:xfrm>
          <a:prstGeom prst="roundRect">
            <a:avLst>
              <a:gd name="adj" fmla="val 16667"/>
            </a:avLst>
          </a:prstGeom>
          <a:solidFill>
            <a:srgbClr val="FFFFFF"/>
          </a:solidFill>
          <a:ln w="31750">
            <a:solidFill>
              <a:srgbClr val="9BBB59"/>
            </a:solidFill>
            <a:round/>
            <a:headEnd/>
            <a:tailEnd/>
          </a:ln>
          <a:effectLst/>
        </p:spPr>
        <p:txBody>
          <a:bodyPr vert="horz" wrap="square" lIns="411480" tIns="205740" rIns="411480" bIns="205740" numCol="1" anchor="t" anchorCtr="0" compatLnSpc="1">
            <a:prstTxWarp prst="textNoShape">
              <a:avLst/>
            </a:prstTxWarp>
          </a:bodyPr>
          <a:lstStyle/>
          <a:p>
            <a:pPr algn="ctr" fontAlgn="base">
              <a:spcBef>
                <a:spcPct val="0"/>
              </a:spcBef>
              <a:spcAft>
                <a:spcPct val="0"/>
              </a:spcAft>
            </a:pPr>
            <a:endParaRPr lang="fr-FR" sz="3600" b="1" dirty="0" smtClean="0">
              <a:latin typeface="Comic Sans MS" pitchFamily="66" charset="0"/>
            </a:endParaRPr>
          </a:p>
          <a:p>
            <a:pPr algn="ctr" fontAlgn="base">
              <a:spcBef>
                <a:spcPct val="0"/>
              </a:spcBef>
              <a:spcAft>
                <a:spcPct val="0"/>
              </a:spcAft>
            </a:pPr>
            <a:endParaRPr lang="fr-FR" sz="3600" b="1" dirty="0" smtClean="0">
              <a:latin typeface="Comic Sans MS" pitchFamily="66" charset="0"/>
            </a:endParaRPr>
          </a:p>
          <a:p>
            <a:pPr algn="ctr" fontAlgn="base">
              <a:spcBef>
                <a:spcPct val="0"/>
              </a:spcBef>
              <a:spcAft>
                <a:spcPct val="0"/>
              </a:spcAft>
            </a:pPr>
            <a:endParaRPr lang="fr-FR" sz="3600" b="1" dirty="0" smtClean="0">
              <a:latin typeface="Comic Sans MS" pitchFamily="66" charset="0"/>
            </a:endParaRPr>
          </a:p>
          <a:p>
            <a:pPr algn="ctr" fontAlgn="base">
              <a:spcBef>
                <a:spcPct val="0"/>
              </a:spcBef>
              <a:spcAft>
                <a:spcPct val="0"/>
              </a:spcAft>
            </a:pPr>
            <a:endParaRPr lang="fr-FR" sz="3600" b="1" dirty="0" smtClean="0">
              <a:latin typeface="Comic Sans MS" pitchFamily="66" charset="0"/>
            </a:endParaRPr>
          </a:p>
          <a:p>
            <a:pPr algn="ctr" fontAlgn="base">
              <a:spcBef>
                <a:spcPct val="0"/>
              </a:spcBef>
              <a:spcAft>
                <a:spcPct val="0"/>
              </a:spcAft>
            </a:pPr>
            <a:endParaRPr lang="fr-FR" sz="3600" b="1" dirty="0" smtClean="0">
              <a:latin typeface="Comic Sans MS" pitchFamily="66" charset="0"/>
            </a:endParaRPr>
          </a:p>
          <a:p>
            <a:pPr algn="ctr" fontAlgn="base">
              <a:spcBef>
                <a:spcPct val="0"/>
              </a:spcBef>
              <a:spcAft>
                <a:spcPct val="0"/>
              </a:spcAft>
            </a:pPr>
            <a:endParaRPr lang="fr-FR" sz="3600" b="1" dirty="0" smtClean="0">
              <a:latin typeface="Comic Sans MS" pitchFamily="66" charset="0"/>
            </a:endParaRPr>
          </a:p>
          <a:p>
            <a:pPr algn="ctr" fontAlgn="base">
              <a:spcBef>
                <a:spcPct val="0"/>
              </a:spcBef>
              <a:spcAft>
                <a:spcPct val="0"/>
              </a:spcAft>
            </a:pPr>
            <a:endParaRPr lang="fr-FR" sz="3600" b="1" dirty="0" smtClean="0">
              <a:latin typeface="Comic Sans MS" pitchFamily="66" charset="0"/>
            </a:endParaRPr>
          </a:p>
          <a:p>
            <a:pPr algn="ctr" fontAlgn="base">
              <a:spcBef>
                <a:spcPct val="0"/>
              </a:spcBef>
              <a:spcAft>
                <a:spcPct val="0"/>
              </a:spcAft>
            </a:pPr>
            <a:endParaRPr lang="fr-FR" sz="3600" b="1" u="sng" dirty="0" smtClean="0">
              <a:effectLst>
                <a:outerShdw blurRad="38100" dist="38100" dir="2700000" algn="tl">
                  <a:srgbClr val="000000">
                    <a:alpha val="43137"/>
                  </a:srgbClr>
                </a:outerShdw>
              </a:effectLst>
              <a:latin typeface="Comic Sans MS" pitchFamily="66" charset="0"/>
            </a:endParaRPr>
          </a:p>
          <a:p>
            <a:pPr algn="ctr" fontAlgn="base">
              <a:spcBef>
                <a:spcPct val="0"/>
              </a:spcBef>
              <a:spcAft>
                <a:spcPct val="0"/>
              </a:spcAft>
            </a:pPr>
            <a:endParaRPr lang="fr-FR" sz="3600" b="1" u="sng" dirty="0" smtClean="0">
              <a:effectLst>
                <a:outerShdw blurRad="38100" dist="38100" dir="2700000" algn="tl">
                  <a:srgbClr val="000000">
                    <a:alpha val="43137"/>
                  </a:srgbClr>
                </a:outerShdw>
              </a:effectLst>
              <a:latin typeface="Comic Sans MS" pitchFamily="66" charset="0"/>
            </a:endParaRPr>
          </a:p>
          <a:p>
            <a:pPr algn="ctr"/>
            <a:r>
              <a:rPr lang="fr-FR" sz="6000" b="1" dirty="0" smtClean="0"/>
              <a:t>Centre Régional des Recherches Agricoles de Sidi </a:t>
            </a:r>
            <a:r>
              <a:rPr lang="fr-FR" sz="6000" b="1" dirty="0" err="1" smtClean="0"/>
              <a:t>Bouzid</a:t>
            </a:r>
            <a:endParaRPr lang="fr-FR" sz="6000" b="1" dirty="0" smtClean="0"/>
          </a:p>
          <a:p>
            <a:pPr algn="ctr">
              <a:tabLst>
                <a:tab pos="8086725" algn="l"/>
              </a:tabLst>
            </a:pPr>
            <a:r>
              <a:rPr lang="fr-FR" sz="6000" b="1" dirty="0" smtClean="0"/>
              <a:t>CRRA –Sidi </a:t>
            </a:r>
            <a:r>
              <a:rPr lang="fr-FR" sz="6000" b="1" dirty="0" err="1" smtClean="0"/>
              <a:t>Bouzid</a:t>
            </a:r>
            <a:endParaRPr lang="fr-FR" sz="6000" b="1" dirty="0" smtClean="0"/>
          </a:p>
          <a:p>
            <a:pPr algn="ctr">
              <a:tabLst>
                <a:tab pos="8086725" algn="l"/>
              </a:tabLst>
            </a:pPr>
            <a:endParaRPr lang="fr-FR" sz="3600" b="1" dirty="0" smtClean="0">
              <a:latin typeface="Comic Sans MS" pitchFamily="66" charset="0"/>
            </a:endParaRPr>
          </a:p>
          <a:p>
            <a:pPr algn="just"/>
            <a:endParaRPr lang="fr-FR" sz="3600" b="1" dirty="0" smtClean="0">
              <a:latin typeface="Comic Sans MS" pitchFamily="66" charset="0"/>
            </a:endParaRPr>
          </a:p>
          <a:p>
            <a:pPr algn="just"/>
            <a:endParaRPr lang="fr-FR" sz="3600" b="1" dirty="0" smtClean="0">
              <a:latin typeface="Comic Sans MS" pitchFamily="66" charset="0"/>
            </a:endParaRPr>
          </a:p>
          <a:p>
            <a:pPr algn="just"/>
            <a:endParaRPr lang="fr-FR" sz="3600" b="1" dirty="0" smtClean="0">
              <a:latin typeface="Comic Sans MS" pitchFamily="66" charset="0"/>
            </a:endParaRPr>
          </a:p>
          <a:p>
            <a:pPr algn="ctr" fontAlgn="base">
              <a:spcBef>
                <a:spcPct val="0"/>
              </a:spcBef>
              <a:spcAft>
                <a:spcPct val="0"/>
              </a:spcAft>
            </a:pPr>
            <a:r>
              <a:rPr lang="fr-FR" sz="4000" b="1" u="sng" dirty="0" smtClean="0">
                <a:effectLst>
                  <a:outerShdw blurRad="38100" dist="38100" dir="2700000" algn="tl">
                    <a:srgbClr val="000000">
                      <a:alpha val="43137"/>
                    </a:srgbClr>
                  </a:outerShdw>
                </a:effectLst>
                <a:latin typeface="Comic Sans MS" pitchFamily="66" charset="0"/>
              </a:rPr>
              <a:t>Action de recherche: </a:t>
            </a:r>
          </a:p>
          <a:p>
            <a:pPr algn="ctr"/>
            <a:r>
              <a:rPr lang="fr-FR" sz="4000" b="1" dirty="0" smtClean="0">
                <a:latin typeface="Comic Sans MS" pitchFamily="66" charset="0"/>
              </a:rPr>
              <a:t>« Utilisation de semences locales </a:t>
            </a:r>
            <a:r>
              <a:rPr lang="fr-FR" sz="4000" b="1" dirty="0" err="1" smtClean="0">
                <a:latin typeface="Comic Sans MS" pitchFamily="66" charset="0"/>
              </a:rPr>
              <a:t>auto-produites</a:t>
            </a:r>
            <a:r>
              <a:rPr lang="fr-FR" sz="4000" b="1" dirty="0" smtClean="0">
                <a:latin typeface="Comic Sans MS" pitchFamily="66" charset="0"/>
              </a:rPr>
              <a:t> pour la production de la pomme de terre de saison et d’arrière saison »</a:t>
            </a:r>
          </a:p>
          <a:p>
            <a:pPr algn="just"/>
            <a:endParaRPr lang="fr-FR" sz="3600" b="1" dirty="0" smtClean="0">
              <a:latin typeface="Comic Sans MS" pitchFamily="66" charset="0"/>
            </a:endParaRPr>
          </a:p>
          <a:p>
            <a:pPr algn="just"/>
            <a:endParaRPr lang="fr-FR" sz="3600" b="1" dirty="0" smtClean="0">
              <a:latin typeface="Comic Sans MS" pitchFamily="66" charset="0"/>
            </a:endParaRPr>
          </a:p>
          <a:p>
            <a:pPr algn="just"/>
            <a:endParaRPr lang="fr-FR" sz="3600" b="1" dirty="0" smtClean="0">
              <a:latin typeface="Comic Sans MS" pitchFamily="66" charset="0"/>
            </a:endParaRPr>
          </a:p>
          <a:p>
            <a:endParaRPr lang="fr-FR" sz="3600" b="1" u="sng" dirty="0" smtClean="0">
              <a:effectLst>
                <a:outerShdw blurRad="38100" dist="38100" dir="2700000" algn="tl">
                  <a:srgbClr val="000000">
                    <a:alpha val="43137"/>
                  </a:srgbClr>
                </a:outerShdw>
              </a:effectLst>
              <a:latin typeface="Comic Sans MS" pitchFamily="66" charset="0"/>
            </a:endParaRPr>
          </a:p>
          <a:p>
            <a:endParaRPr lang="fr-FR" sz="3600" b="1" u="sng" dirty="0" smtClean="0">
              <a:effectLst>
                <a:outerShdw blurRad="38100" dist="38100" dir="2700000" algn="tl">
                  <a:srgbClr val="000000">
                    <a:alpha val="43137"/>
                  </a:srgbClr>
                </a:outerShdw>
              </a:effectLst>
              <a:latin typeface="Comic Sans MS" pitchFamily="66" charset="0"/>
            </a:endParaRPr>
          </a:p>
          <a:p>
            <a:endParaRPr lang="fr-FR" sz="3600" b="1" u="sng" dirty="0" smtClean="0">
              <a:effectLst>
                <a:outerShdw blurRad="38100" dist="38100" dir="2700000" algn="tl">
                  <a:srgbClr val="000000">
                    <a:alpha val="43137"/>
                  </a:srgbClr>
                </a:outerShdw>
              </a:effectLst>
              <a:latin typeface="Comic Sans MS" pitchFamily="66" charset="0"/>
            </a:endParaRPr>
          </a:p>
          <a:p>
            <a:endParaRPr lang="fr-FR" sz="3600" b="1" u="sng" dirty="0" smtClean="0">
              <a:effectLst>
                <a:outerShdw blurRad="38100" dist="38100" dir="2700000" algn="tl">
                  <a:srgbClr val="000000">
                    <a:alpha val="43137"/>
                  </a:srgbClr>
                </a:outerShdw>
              </a:effectLst>
              <a:latin typeface="Comic Sans MS" pitchFamily="66" charset="0"/>
            </a:endParaRPr>
          </a:p>
          <a:p>
            <a:endParaRPr lang="fr-FR" sz="3600" b="1" u="sng" dirty="0" smtClean="0">
              <a:effectLst>
                <a:outerShdw blurRad="38100" dist="38100" dir="2700000" algn="tl">
                  <a:srgbClr val="000000">
                    <a:alpha val="43137"/>
                  </a:srgbClr>
                </a:outerShdw>
              </a:effectLst>
              <a:latin typeface="Comic Sans MS" pitchFamily="66" charset="0"/>
            </a:endParaRPr>
          </a:p>
          <a:p>
            <a:endParaRPr lang="fr-FR" sz="3600" b="1" u="sng" dirty="0" smtClean="0">
              <a:effectLst>
                <a:outerShdw blurRad="38100" dist="38100" dir="2700000" algn="tl">
                  <a:srgbClr val="000000">
                    <a:alpha val="43137"/>
                  </a:srgbClr>
                </a:outerShdw>
              </a:effectLst>
              <a:latin typeface="Comic Sans MS" pitchFamily="66" charset="0"/>
            </a:endParaRPr>
          </a:p>
          <a:p>
            <a:endParaRPr lang="fr-FR" sz="3600" b="1" u="sng" dirty="0" smtClean="0">
              <a:effectLst>
                <a:outerShdw blurRad="38100" dist="38100" dir="2700000" algn="tl">
                  <a:srgbClr val="000000">
                    <a:alpha val="43137"/>
                  </a:srgbClr>
                </a:outerShdw>
              </a:effectLst>
              <a:latin typeface="Comic Sans MS" pitchFamily="66" charset="0"/>
            </a:endParaRPr>
          </a:p>
          <a:p>
            <a:endParaRPr lang="fr-FR" sz="3600" b="1" u="sng" dirty="0" smtClean="0">
              <a:effectLst>
                <a:outerShdw blurRad="38100" dist="38100" dir="2700000" algn="tl">
                  <a:srgbClr val="000000">
                    <a:alpha val="43137"/>
                  </a:srgbClr>
                </a:outerShdw>
              </a:effectLst>
              <a:latin typeface="Comic Sans MS" pitchFamily="66" charset="0"/>
            </a:endParaRPr>
          </a:p>
          <a:p>
            <a:r>
              <a:rPr lang="fr-FR" sz="3600" b="1" u="sng" dirty="0" smtClean="0">
                <a:effectLst>
                  <a:outerShdw blurRad="38100" dist="38100" dir="2700000" algn="tl">
                    <a:srgbClr val="000000">
                      <a:alpha val="43137"/>
                    </a:srgbClr>
                  </a:outerShdw>
                </a:effectLst>
                <a:latin typeface="Comic Sans MS" pitchFamily="66" charset="0"/>
              </a:rPr>
              <a:t>Période d’exécution </a:t>
            </a:r>
            <a:r>
              <a:rPr lang="fr-FR" sz="3600" i="1" dirty="0" smtClean="0">
                <a:effectLst>
                  <a:outerShdw blurRad="38100" dist="38100" dir="2700000" algn="tl">
                    <a:srgbClr val="000000">
                      <a:alpha val="43137"/>
                    </a:srgbClr>
                  </a:outerShdw>
                </a:effectLst>
                <a:latin typeface="Comic Sans MS" pitchFamily="66" charset="0"/>
              </a:rPr>
              <a:t>: 2013-2017.</a:t>
            </a:r>
          </a:p>
          <a:p>
            <a:pPr algn="just"/>
            <a:r>
              <a:rPr lang="fr-FR" sz="3600" b="1" u="sng" dirty="0" smtClean="0">
                <a:effectLst>
                  <a:outerShdw blurRad="38100" dist="38100" dir="2700000" algn="tl">
                    <a:srgbClr val="000000">
                      <a:alpha val="43137"/>
                    </a:srgbClr>
                  </a:outerShdw>
                </a:effectLst>
                <a:latin typeface="Comic Sans MS" pitchFamily="66" charset="0"/>
              </a:rPr>
              <a:t>Financement:</a:t>
            </a:r>
            <a:r>
              <a:rPr lang="fr-FR" sz="3600" b="1" dirty="0" smtClean="0">
                <a:latin typeface="Comic Sans MS" pitchFamily="66" charset="0"/>
              </a:rPr>
              <a:t> </a:t>
            </a:r>
            <a:r>
              <a:rPr lang="fr-FR" sz="3600" i="1" dirty="0" smtClean="0">
                <a:effectLst>
                  <a:outerShdw blurRad="38100" dist="38100" dir="2700000" algn="tl">
                    <a:srgbClr val="000000">
                      <a:alpha val="43137"/>
                    </a:srgbClr>
                  </a:outerShdw>
                </a:effectLst>
                <a:latin typeface="Comic Sans MS" pitchFamily="66" charset="0"/>
              </a:rPr>
              <a:t>Institution de la Recherche et de l’Enseignement Supérieur Agricoles (IRESA).</a:t>
            </a:r>
          </a:p>
          <a:p>
            <a:pPr algn="ctr"/>
            <a:endParaRPr lang="fr-FR" sz="3600" b="1" u="sng" dirty="0" smtClean="0">
              <a:effectLst>
                <a:outerShdw blurRad="38100" dist="38100" dir="2700000" algn="tl">
                  <a:srgbClr val="000000">
                    <a:alpha val="43137"/>
                  </a:srgbClr>
                </a:outerShdw>
              </a:effectLst>
              <a:latin typeface="Comic Sans MS" pitchFamily="66" charset="0"/>
            </a:endParaRPr>
          </a:p>
          <a:p>
            <a:pPr algn="ctr"/>
            <a:endParaRPr lang="fr-FR" sz="3600" b="1" u="sng" dirty="0" smtClean="0">
              <a:effectLst>
                <a:outerShdw blurRad="38100" dist="38100" dir="2700000" algn="tl">
                  <a:srgbClr val="000000">
                    <a:alpha val="43137"/>
                  </a:srgbClr>
                </a:outerShdw>
              </a:effectLst>
              <a:latin typeface="Comic Sans MS" pitchFamily="66" charset="0"/>
            </a:endParaRPr>
          </a:p>
          <a:p>
            <a:pPr algn="ctr"/>
            <a:r>
              <a:rPr lang="fr-FR" sz="3600" b="1" u="sng" dirty="0" smtClean="0">
                <a:effectLst>
                  <a:outerShdw blurRad="38100" dist="38100" dir="2700000" algn="tl">
                    <a:srgbClr val="000000">
                      <a:alpha val="43137"/>
                    </a:srgbClr>
                  </a:outerShdw>
                </a:effectLst>
                <a:latin typeface="Comic Sans MS" pitchFamily="66" charset="0"/>
              </a:rPr>
              <a:t>Contact:</a:t>
            </a:r>
          </a:p>
          <a:p>
            <a:pPr>
              <a:tabLst>
                <a:tab pos="8086725" algn="l"/>
              </a:tabLst>
            </a:pPr>
            <a:r>
              <a:rPr lang="fr-FR" sz="4000" b="1" i="1" dirty="0" smtClean="0"/>
              <a:t>Adresse :</a:t>
            </a:r>
            <a:r>
              <a:rPr lang="fr-FR" sz="4000" dirty="0" smtClean="0"/>
              <a:t> B.P 357 Route Gafsa Km 6 Sidi </a:t>
            </a:r>
            <a:r>
              <a:rPr lang="fr-FR" sz="4000" dirty="0" err="1" smtClean="0"/>
              <a:t>Bouzid</a:t>
            </a:r>
            <a:r>
              <a:rPr lang="fr-FR" sz="4000" dirty="0" smtClean="0"/>
              <a:t> - 9100, Tunisie</a:t>
            </a:r>
          </a:p>
          <a:p>
            <a:pPr>
              <a:tabLst>
                <a:tab pos="8086725" algn="l"/>
              </a:tabLst>
            </a:pPr>
            <a:r>
              <a:rPr lang="fr-FR" sz="4000" b="1" i="1" dirty="0" smtClean="0"/>
              <a:t>Tél :</a:t>
            </a:r>
            <a:r>
              <a:rPr lang="fr-FR" sz="4000" b="1" dirty="0" smtClean="0"/>
              <a:t> </a:t>
            </a:r>
            <a:r>
              <a:rPr lang="fr-FR" sz="4000" dirty="0" smtClean="0"/>
              <a:t>(+216)76 621 950</a:t>
            </a:r>
          </a:p>
          <a:p>
            <a:pPr>
              <a:tabLst>
                <a:tab pos="8086725" algn="l"/>
              </a:tabLst>
            </a:pPr>
            <a:r>
              <a:rPr lang="fr-FR" sz="4000" b="1" i="1" dirty="0" smtClean="0"/>
              <a:t>Fax : </a:t>
            </a:r>
            <a:r>
              <a:rPr lang="fr-FR" sz="4000" dirty="0" smtClean="0"/>
              <a:t>(+216)76 624 086 </a:t>
            </a:r>
          </a:p>
          <a:p>
            <a:pPr>
              <a:tabLst>
                <a:tab pos="8086725" algn="l"/>
              </a:tabLst>
            </a:pPr>
            <a:r>
              <a:rPr lang="fr-FR" sz="4000" b="1" i="1" dirty="0" smtClean="0"/>
              <a:t>Email :</a:t>
            </a:r>
            <a:r>
              <a:rPr lang="fr-FR" sz="4000" dirty="0" smtClean="0"/>
              <a:t> </a:t>
            </a:r>
            <a:r>
              <a:rPr lang="fr-FR" sz="4000" dirty="0" smtClean="0">
                <a:hlinkClick r:id="rId2"/>
              </a:rPr>
              <a:t>CRRA.sidibouzid@iresa.agrinet.tn</a:t>
            </a:r>
            <a:endParaRPr lang="fr-FR" sz="4000" b="1" dirty="0" smtClean="0">
              <a:latin typeface="Comic Sans MS" pitchFamily="66" charset="0"/>
            </a:endParaRPr>
          </a:p>
          <a:p>
            <a:pPr algn="ctr" fontAlgn="base">
              <a:spcBef>
                <a:spcPct val="0"/>
              </a:spcBef>
              <a:spcAft>
                <a:spcPct val="0"/>
              </a:spcAft>
            </a:pPr>
            <a:endParaRPr lang="fr-FR" sz="3200" b="1" i="1" dirty="0" smtClean="0">
              <a:latin typeface="Comic Sans MS" pitchFamily="66" charset="0"/>
            </a:endParaRPr>
          </a:p>
          <a:p>
            <a:pPr algn="ctr" fontAlgn="base">
              <a:spcBef>
                <a:spcPct val="0"/>
              </a:spcBef>
              <a:spcAft>
                <a:spcPct val="0"/>
              </a:spcAft>
            </a:pPr>
            <a:endParaRPr lang="fr-FR" sz="3200" b="1" i="1" dirty="0" smtClean="0">
              <a:latin typeface="Comic Sans MS" pitchFamily="66" charset="0"/>
            </a:endParaRPr>
          </a:p>
          <a:p>
            <a:pPr algn="ctr" fontAlgn="base">
              <a:spcBef>
                <a:spcPct val="0"/>
              </a:spcBef>
              <a:spcAft>
                <a:spcPct val="0"/>
              </a:spcAft>
            </a:pPr>
            <a:endParaRPr lang="fr-FR" sz="3600" dirty="0">
              <a:latin typeface="Arial" pitchFamily="34" charset="0"/>
              <a:cs typeface="Arial" pitchFamily="34" charset="0"/>
            </a:endParaRPr>
          </a:p>
        </p:txBody>
      </p:sp>
      <p:sp>
        <p:nvSpPr>
          <p:cNvPr id="1027" name="AutoShape 3"/>
          <p:cNvSpPr>
            <a:spLocks noChangeArrowheads="1"/>
          </p:cNvSpPr>
          <p:nvPr/>
        </p:nvSpPr>
        <p:spPr bwMode="auto">
          <a:xfrm>
            <a:off x="16173412" y="471390"/>
            <a:ext cx="12529392" cy="18788194"/>
          </a:xfrm>
          <a:prstGeom prst="rect">
            <a:avLst/>
          </a:prstGeom>
          <a:ln w="31750">
            <a:solidFill>
              <a:srgbClr val="9BBB59"/>
            </a:solidFill>
            <a:miter lim="800000"/>
            <a:headEnd/>
            <a:tailEnd/>
          </a:ln>
          <a:effectLst/>
        </p:spPr>
        <p:style>
          <a:lnRef idx="0">
            <a:scrgbClr r="0" g="0" b="0"/>
          </a:lnRef>
          <a:fillRef idx="1001">
            <a:schemeClr val="lt1"/>
          </a:fillRef>
          <a:effectRef idx="0">
            <a:scrgbClr r="0" g="0" b="0"/>
          </a:effectRef>
          <a:fontRef idx="major"/>
        </p:style>
        <p:txBody>
          <a:bodyPr vert="horz" wrap="square" lIns="411480" tIns="205740" rIns="411480" bIns="205740" numCol="1" anchor="t" anchorCtr="0" compatLnSpc="1">
            <a:prstTxWarp prst="textNoShape">
              <a:avLst/>
            </a:prstTxWarp>
          </a:bodyPr>
          <a:lstStyle/>
          <a:p>
            <a:pPr fontAlgn="base">
              <a:lnSpc>
                <a:spcPct val="150000"/>
              </a:lnSpc>
              <a:spcBef>
                <a:spcPct val="0"/>
              </a:spcBef>
              <a:spcAft>
                <a:spcPts val="4500"/>
              </a:spcAft>
            </a:pPr>
            <a:r>
              <a:rPr lang="fr-FR" sz="3200" b="1" u="sng" dirty="0" smtClean="0">
                <a:latin typeface="Times New Roman" pitchFamily="18" charset="0"/>
                <a:ea typeface="Arial" pitchFamily="34" charset="0"/>
                <a:cs typeface="Times New Roman" pitchFamily="18" charset="0"/>
              </a:rPr>
              <a:t>Problématique</a:t>
            </a:r>
            <a:endParaRPr lang="fr-FR" sz="3200" b="1" u="sng" dirty="0">
              <a:latin typeface="Times New Roman" pitchFamily="18" charset="0"/>
              <a:ea typeface="Arial" pitchFamily="34" charset="0"/>
              <a:cs typeface="Times New Roman" pitchFamily="18" charset="0"/>
            </a:endParaRPr>
          </a:p>
          <a:p>
            <a:pPr algn="just" fontAlgn="base">
              <a:lnSpc>
                <a:spcPct val="150000"/>
              </a:lnSpc>
              <a:spcBef>
                <a:spcPct val="0"/>
              </a:spcBef>
              <a:spcAft>
                <a:spcPts val="4500"/>
              </a:spcAft>
            </a:pPr>
            <a:r>
              <a:rPr lang="fr-FR" sz="3200" dirty="0" smtClean="0">
                <a:latin typeface="Times New Roman" pitchFamily="18" charset="0"/>
                <a:cs typeface="Times New Roman" pitchFamily="18" charset="0"/>
              </a:rPr>
              <a:t>En </a:t>
            </a:r>
            <a:r>
              <a:rPr lang="fr-FR" sz="3200" dirty="0">
                <a:latin typeface="Times New Roman" pitchFamily="18" charset="0"/>
                <a:cs typeface="Times New Roman" pitchFamily="18" charset="0"/>
              </a:rPr>
              <a:t>Tunisie, la culture de pomme de terre est considérée comme étant un produit stratégique dans la ration alimentaire du Tunisien. En effet, la consommation moyenne en ce produit est de </a:t>
            </a:r>
            <a:r>
              <a:rPr lang="fr-FR" sz="3200" dirty="0" smtClean="0">
                <a:latin typeface="Times New Roman" pitchFamily="18" charset="0"/>
                <a:cs typeface="Times New Roman" pitchFamily="18" charset="0"/>
              </a:rPr>
              <a:t>35 Kg/habitant</a:t>
            </a:r>
            <a:r>
              <a:rPr lang="fr-FR" sz="3200" dirty="0">
                <a:latin typeface="Times New Roman" pitchFamily="18" charset="0"/>
                <a:cs typeface="Times New Roman" pitchFamily="18" charset="0"/>
              </a:rPr>
              <a:t>. Elle occupe annuellement une superficie de l’ordre de 25000 ha dont 11500 ha sont réservées pour la culture de saison. L’augmentation des emblavures se traduit de plus en plus par un besoin croissant en semences. En conséquence, la Tunisie importe annuellement près de 30000 tonnes de semence de pomme de terre. Ce qui constitue une perte de devise équivalente à 35 millions de dinars</a:t>
            </a:r>
            <a:r>
              <a:rPr lang="fr-FR" sz="3200" dirty="0" smtClean="0">
                <a:latin typeface="Times New Roman" pitchFamily="18" charset="0"/>
                <a:cs typeface="Times New Roman" pitchFamily="18" charset="0"/>
              </a:rPr>
              <a:t>.</a:t>
            </a:r>
            <a:endParaRPr lang="fr-FR" sz="3200" dirty="0">
              <a:latin typeface="Times New Roman" pitchFamily="18" charset="0"/>
              <a:cs typeface="Times New Roman" pitchFamily="18" charset="0"/>
            </a:endParaRPr>
          </a:p>
          <a:p>
            <a:pPr algn="just">
              <a:lnSpc>
                <a:spcPct val="150000"/>
              </a:lnSpc>
            </a:pPr>
            <a:r>
              <a:rPr lang="fr-FR" sz="3200" dirty="0">
                <a:latin typeface="Times New Roman" pitchFamily="18" charset="0"/>
                <a:cs typeface="Times New Roman" pitchFamily="18" charset="0"/>
              </a:rPr>
              <a:t>Bien que cette culture puisse connaître un grand essor son développement était limité et les rendements restent faibles et ne dépassent guère les </a:t>
            </a:r>
            <a:r>
              <a:rPr lang="fr-FR" sz="3200" dirty="0" smtClean="0">
                <a:latin typeface="Times New Roman" pitchFamily="18" charset="0"/>
                <a:cs typeface="Times New Roman" pitchFamily="18" charset="0"/>
              </a:rPr>
              <a:t>20 T/ha</a:t>
            </a:r>
            <a:r>
              <a:rPr lang="fr-FR" sz="3200" dirty="0">
                <a:latin typeface="Times New Roman" pitchFamily="18" charset="0"/>
                <a:cs typeface="Times New Roman" pitchFamily="18" charset="0"/>
              </a:rPr>
              <a:t>. Afin de promouvoir cette culture, le facteur semence qui représente à lui seul 50% des charges totales de production de pomme de terre constitue l’un des plus importants paramètres déterminants de devenir de cette culture et de la sécurité alimentaire des Tunisiens. </a:t>
            </a:r>
            <a:endParaRPr lang="fr-FR" sz="3200" dirty="0" smtClean="0">
              <a:latin typeface="Times New Roman" pitchFamily="18" charset="0"/>
              <a:cs typeface="Times New Roman" pitchFamily="18" charset="0"/>
            </a:endParaRPr>
          </a:p>
          <a:p>
            <a:pPr algn="just">
              <a:lnSpc>
                <a:spcPct val="150000"/>
              </a:lnSpc>
            </a:pPr>
            <a:r>
              <a:rPr lang="fr-FR" sz="3200" dirty="0" smtClean="0">
                <a:latin typeface="Times New Roman" pitchFamily="18" charset="0"/>
                <a:cs typeface="Times New Roman" pitchFamily="18" charset="0"/>
              </a:rPr>
              <a:t>Cependant</a:t>
            </a:r>
            <a:r>
              <a:rPr lang="fr-FR" sz="3200" dirty="0">
                <a:latin typeface="Times New Roman" pitchFamily="18" charset="0"/>
                <a:cs typeface="Times New Roman" pitchFamily="18" charset="0"/>
              </a:rPr>
              <a:t>, l’évolution croissante des cours mondiaux des semences de pomme de terre, la baisse de la valeur du dinars tunisien, l’irrégularité de la disponibilité de ce produit sur le marché international et la forte demande en semences nous imposes d’engager une réflexion profonde pour  affiner des approches et développer la filière de production de semences locales de pomme de terre pour les différentes saisons de </a:t>
            </a:r>
            <a:r>
              <a:rPr lang="fr-FR" sz="3200" dirty="0" smtClean="0">
                <a:latin typeface="Times New Roman" pitchFamily="18" charset="0"/>
                <a:cs typeface="Times New Roman" pitchFamily="18" charset="0"/>
              </a:rPr>
              <a:t>cultures.</a:t>
            </a:r>
          </a:p>
        </p:txBody>
      </p:sp>
      <p:sp>
        <p:nvSpPr>
          <p:cNvPr id="1030" name="AutoShape 6"/>
          <p:cNvSpPr>
            <a:spLocks noChangeArrowheads="1"/>
          </p:cNvSpPr>
          <p:nvPr/>
        </p:nvSpPr>
        <p:spPr bwMode="auto">
          <a:xfrm>
            <a:off x="29675194" y="471391"/>
            <a:ext cx="12529392" cy="12930278"/>
          </a:xfrm>
          <a:prstGeom prst="rect">
            <a:avLst/>
          </a:prstGeom>
          <a:solidFill>
            <a:srgbClr val="FFFFFF"/>
          </a:solidFill>
          <a:ln w="31750">
            <a:solidFill>
              <a:srgbClr val="9BBB59"/>
            </a:solidFill>
            <a:miter lim="800000"/>
            <a:headEnd/>
            <a:tailEnd/>
          </a:ln>
          <a:effectLst/>
        </p:spPr>
        <p:txBody>
          <a:bodyPr vert="horz" wrap="square" lIns="411480" tIns="205740" rIns="411480" bIns="205740" numCol="1" anchor="t" anchorCtr="0" compatLnSpc="1">
            <a:prstTxWarp prst="textNoShape">
              <a:avLst/>
            </a:prstTxWarp>
          </a:bodyPr>
          <a:lstStyle/>
          <a:p>
            <a:pPr fontAlgn="base">
              <a:spcBef>
                <a:spcPct val="0"/>
              </a:spcBef>
              <a:spcAft>
                <a:spcPts val="4500"/>
              </a:spcAft>
            </a:pPr>
            <a:r>
              <a:rPr lang="fr-FR" sz="2800" b="1" u="sng" dirty="0" smtClean="0">
                <a:latin typeface="Times New Roman" pitchFamily="18" charset="0"/>
                <a:ea typeface="Arial" pitchFamily="34" charset="0"/>
                <a:cs typeface="Times New Roman" pitchFamily="18" charset="0"/>
              </a:rPr>
              <a:t>Principaux résultats</a:t>
            </a:r>
          </a:p>
          <a:p>
            <a:pPr algn="ctr" fontAlgn="base">
              <a:spcBef>
                <a:spcPct val="0"/>
              </a:spcBef>
              <a:spcAft>
                <a:spcPts val="4500"/>
              </a:spcAft>
              <a:tabLst>
                <a:tab pos="0" algn="l"/>
              </a:tabLst>
            </a:pPr>
            <a:r>
              <a:rPr lang="fr-FR" sz="2000" b="1" dirty="0" smtClean="0">
                <a:latin typeface="Times New Roman" pitchFamily="18" charset="0"/>
                <a:ea typeface="Arial" pitchFamily="34" charset="0"/>
                <a:cs typeface="Times New Roman" pitchFamily="18" charset="0"/>
              </a:rPr>
              <a:t>1- Evaluation de la nouvelle saison de culture de pomme de terre en Tunisie (5</a:t>
            </a:r>
            <a:r>
              <a:rPr lang="fr-FR" sz="2000" b="1" baseline="30000" dirty="0" smtClean="0">
                <a:latin typeface="Times New Roman" pitchFamily="18" charset="0"/>
                <a:ea typeface="Arial" pitchFamily="34" charset="0"/>
                <a:cs typeface="Times New Roman" pitchFamily="18" charset="0"/>
              </a:rPr>
              <a:t>ème</a:t>
            </a:r>
            <a:r>
              <a:rPr lang="fr-FR" sz="2000" b="1" dirty="0" smtClean="0">
                <a:latin typeface="Times New Roman" pitchFamily="18" charset="0"/>
                <a:ea typeface="Arial" pitchFamily="34" charset="0"/>
                <a:cs typeface="Times New Roman" pitchFamily="18" charset="0"/>
              </a:rPr>
              <a:t> saison)</a:t>
            </a:r>
          </a:p>
          <a:p>
            <a:pPr algn="ctr" fontAlgn="base">
              <a:spcBef>
                <a:spcPct val="0"/>
              </a:spcBef>
              <a:spcAft>
                <a:spcPts val="4500"/>
              </a:spcAft>
            </a:pPr>
            <a:endParaRPr lang="fr-FR" sz="2000" b="1" dirty="0" smtClean="0">
              <a:latin typeface="Times New Roman" pitchFamily="18" charset="0"/>
              <a:ea typeface="Arial" pitchFamily="34" charset="0"/>
              <a:cs typeface="Times New Roman" pitchFamily="18" charset="0"/>
            </a:endParaRPr>
          </a:p>
          <a:p>
            <a:pPr algn="ctr" fontAlgn="base">
              <a:spcBef>
                <a:spcPct val="0"/>
              </a:spcBef>
              <a:spcAft>
                <a:spcPts val="4500"/>
              </a:spcAft>
            </a:pPr>
            <a:endParaRPr lang="fr-FR" sz="2000" b="1" dirty="0" smtClean="0">
              <a:latin typeface="Times New Roman" pitchFamily="18" charset="0"/>
              <a:ea typeface="Arial" pitchFamily="34" charset="0"/>
              <a:cs typeface="Times New Roman" pitchFamily="18" charset="0"/>
            </a:endParaRPr>
          </a:p>
          <a:p>
            <a:pPr algn="ctr" fontAlgn="base">
              <a:spcBef>
                <a:spcPct val="0"/>
              </a:spcBef>
              <a:spcAft>
                <a:spcPts val="4500"/>
              </a:spcAft>
            </a:pPr>
            <a:endParaRPr lang="fr-FR" sz="2000" b="1" dirty="0" smtClean="0">
              <a:latin typeface="Times New Roman" pitchFamily="18" charset="0"/>
              <a:ea typeface="Arial" pitchFamily="34" charset="0"/>
              <a:cs typeface="Times New Roman" pitchFamily="18" charset="0"/>
            </a:endParaRPr>
          </a:p>
          <a:p>
            <a:pPr algn="ctr" fontAlgn="base">
              <a:spcBef>
                <a:spcPct val="0"/>
              </a:spcBef>
              <a:spcAft>
                <a:spcPts val="4500"/>
              </a:spcAft>
            </a:pPr>
            <a:r>
              <a:rPr lang="fr-FR" sz="2000" b="1" dirty="0" smtClean="0">
                <a:latin typeface="Times New Roman" pitchFamily="18" charset="0"/>
                <a:ea typeface="Arial" pitchFamily="34" charset="0"/>
                <a:cs typeface="Times New Roman" pitchFamily="18" charset="0"/>
              </a:rPr>
              <a:t>                                                                                                            </a:t>
            </a:r>
          </a:p>
          <a:p>
            <a:pPr fontAlgn="base">
              <a:spcBef>
                <a:spcPct val="0"/>
              </a:spcBef>
              <a:spcAft>
                <a:spcPts val="4500"/>
              </a:spcAft>
            </a:pPr>
            <a:endParaRPr lang="fr-FR" sz="2000" b="1" dirty="0" smtClean="0">
              <a:latin typeface="Times New Roman" pitchFamily="18" charset="0"/>
              <a:ea typeface="Arial" pitchFamily="34" charset="0"/>
              <a:cs typeface="Times New Roman" pitchFamily="18" charset="0"/>
            </a:endParaRPr>
          </a:p>
          <a:p>
            <a:pPr fontAlgn="base">
              <a:spcBef>
                <a:spcPct val="0"/>
              </a:spcBef>
              <a:spcAft>
                <a:spcPts val="4500"/>
              </a:spcAft>
            </a:pPr>
            <a:r>
              <a:rPr lang="fr-FR" sz="2000" b="1" dirty="0" smtClean="0">
                <a:latin typeface="Times New Roman" pitchFamily="18" charset="0"/>
                <a:ea typeface="Arial" pitchFamily="34" charset="0"/>
                <a:cs typeface="Times New Roman" pitchFamily="18" charset="0"/>
              </a:rPr>
              <a:t>             </a:t>
            </a:r>
          </a:p>
          <a:p>
            <a:pPr fontAlgn="base">
              <a:spcBef>
                <a:spcPct val="0"/>
              </a:spcBef>
              <a:spcAft>
                <a:spcPts val="4500"/>
              </a:spcAft>
            </a:pPr>
            <a:r>
              <a:rPr lang="fr-FR" sz="2000" b="1" dirty="0" smtClean="0">
                <a:latin typeface="Times New Roman" pitchFamily="18" charset="0"/>
                <a:ea typeface="Arial" pitchFamily="34" charset="0"/>
                <a:cs typeface="Times New Roman" pitchFamily="18" charset="0"/>
              </a:rPr>
              <a:t>2- Evaluation du comportement de la semence autoproduite </a:t>
            </a:r>
          </a:p>
          <a:p>
            <a:pPr algn="ctr" fontAlgn="base">
              <a:spcBef>
                <a:spcPct val="0"/>
              </a:spcBef>
              <a:spcAft>
                <a:spcPts val="4500"/>
              </a:spcAft>
            </a:pPr>
            <a:r>
              <a:rPr lang="fr-FR" sz="2000" b="1" dirty="0" smtClean="0">
                <a:latin typeface="Times New Roman" pitchFamily="18" charset="0"/>
                <a:ea typeface="Arial" pitchFamily="34" charset="0"/>
                <a:cs typeface="Times New Roman" pitchFamily="18" charset="0"/>
              </a:rPr>
              <a:t>                               </a:t>
            </a:r>
          </a:p>
          <a:p>
            <a:pPr algn="ctr" fontAlgn="base">
              <a:spcBef>
                <a:spcPct val="0"/>
              </a:spcBef>
              <a:spcAft>
                <a:spcPts val="4500"/>
              </a:spcAft>
            </a:pPr>
            <a:endParaRPr lang="fr-FR" sz="2000" b="1" dirty="0" smtClean="0">
              <a:latin typeface="Times New Roman" pitchFamily="18" charset="0"/>
              <a:ea typeface="Arial" pitchFamily="34" charset="0"/>
              <a:cs typeface="Times New Roman" pitchFamily="18" charset="0"/>
            </a:endParaRPr>
          </a:p>
          <a:p>
            <a:pPr algn="ctr" fontAlgn="base">
              <a:spcBef>
                <a:spcPct val="0"/>
              </a:spcBef>
            </a:pPr>
            <a:endParaRPr lang="fr-FR" sz="2000" b="1" dirty="0" smtClean="0">
              <a:latin typeface="Times New Roman" pitchFamily="18" charset="0"/>
              <a:ea typeface="Arial" pitchFamily="34" charset="0"/>
              <a:cs typeface="Times New Roman" pitchFamily="18" charset="0"/>
            </a:endParaRPr>
          </a:p>
          <a:p>
            <a:pPr fontAlgn="base">
              <a:spcBef>
                <a:spcPct val="0"/>
              </a:spcBef>
            </a:pPr>
            <a:endParaRPr lang="fr-FR" sz="2000" b="1" dirty="0" smtClean="0">
              <a:latin typeface="Times New Roman" pitchFamily="18" charset="0"/>
              <a:ea typeface="Arial" pitchFamily="34" charset="0"/>
              <a:cs typeface="Times New Roman" pitchFamily="18" charset="0"/>
            </a:endParaRPr>
          </a:p>
          <a:p>
            <a:pPr fontAlgn="base">
              <a:spcBef>
                <a:spcPct val="0"/>
              </a:spcBef>
            </a:pPr>
            <a:endParaRPr lang="fr-FR" sz="2000" b="1" dirty="0" smtClean="0">
              <a:latin typeface="Times New Roman" pitchFamily="18" charset="0"/>
              <a:ea typeface="Arial" pitchFamily="34" charset="0"/>
              <a:cs typeface="Times New Roman" pitchFamily="18" charset="0"/>
            </a:endParaRPr>
          </a:p>
          <a:p>
            <a:pPr fontAlgn="base">
              <a:spcBef>
                <a:spcPct val="0"/>
              </a:spcBef>
            </a:pPr>
            <a:endParaRPr lang="fr-FR" sz="2000" b="1" dirty="0" smtClean="0">
              <a:latin typeface="Times New Roman" pitchFamily="18" charset="0"/>
              <a:ea typeface="Arial" pitchFamily="34" charset="0"/>
              <a:cs typeface="Times New Roman" pitchFamily="18" charset="0"/>
            </a:endParaRPr>
          </a:p>
          <a:p>
            <a:pPr fontAlgn="base">
              <a:spcBef>
                <a:spcPct val="0"/>
              </a:spcBef>
            </a:pPr>
            <a:r>
              <a:rPr lang="fr-FR" sz="2000" b="1" dirty="0" smtClean="0">
                <a:latin typeface="Times New Roman" pitchFamily="18" charset="0"/>
                <a:ea typeface="Arial" pitchFamily="34" charset="0"/>
                <a:cs typeface="Times New Roman" pitchFamily="18" charset="0"/>
              </a:rPr>
              <a:t>Figure 1</a:t>
            </a:r>
            <a:r>
              <a:rPr lang="fr-FR" sz="2000" dirty="0" smtClean="0">
                <a:latin typeface="Times New Roman" pitchFamily="18" charset="0"/>
                <a:ea typeface="Arial" pitchFamily="34" charset="0"/>
                <a:cs typeface="Times New Roman" pitchFamily="18" charset="0"/>
              </a:rPr>
              <a:t>.  Effet de l’origine de la semence de pomme de terre sur </a:t>
            </a:r>
          </a:p>
          <a:p>
            <a:pPr fontAlgn="base">
              <a:spcBef>
                <a:spcPct val="0"/>
              </a:spcBef>
            </a:pPr>
            <a:r>
              <a:rPr lang="fr-FR" sz="2000" dirty="0" smtClean="0">
                <a:latin typeface="Times New Roman" pitchFamily="18" charset="0"/>
                <a:ea typeface="Arial" pitchFamily="34" charset="0"/>
                <a:cs typeface="Times New Roman" pitchFamily="18" charset="0"/>
              </a:rPr>
              <a:t>le comportement agronomique de la culture de saison </a:t>
            </a:r>
          </a:p>
          <a:p>
            <a:pPr fontAlgn="base">
              <a:spcBef>
                <a:spcPct val="0"/>
              </a:spcBef>
            </a:pPr>
            <a:r>
              <a:rPr lang="fr-FR" sz="2000" dirty="0" smtClean="0">
                <a:latin typeface="Times New Roman" pitchFamily="18" charset="0"/>
                <a:ea typeface="Arial" pitchFamily="34" charset="0"/>
                <a:cs typeface="Times New Roman" pitchFamily="18" charset="0"/>
              </a:rPr>
              <a:t>(CRRA - Sidi </a:t>
            </a:r>
            <a:r>
              <a:rPr lang="fr-FR" sz="2000" dirty="0" err="1" smtClean="0">
                <a:latin typeface="Times New Roman" pitchFamily="18" charset="0"/>
                <a:ea typeface="Arial" pitchFamily="34" charset="0"/>
                <a:cs typeface="Times New Roman" pitchFamily="18" charset="0"/>
              </a:rPr>
              <a:t>Bouzid</a:t>
            </a:r>
            <a:r>
              <a:rPr lang="fr-FR" sz="2000" dirty="0" smtClean="0">
                <a:latin typeface="Times New Roman" pitchFamily="18" charset="0"/>
                <a:ea typeface="Arial" pitchFamily="34" charset="0"/>
                <a:cs typeface="Times New Roman" pitchFamily="18" charset="0"/>
              </a:rPr>
              <a:t>, 2016)</a:t>
            </a:r>
          </a:p>
          <a:p>
            <a:pPr fontAlgn="base">
              <a:spcBef>
                <a:spcPct val="0"/>
              </a:spcBef>
            </a:pPr>
            <a:endParaRPr lang="fr-FR" sz="2000" dirty="0" smtClean="0">
              <a:latin typeface="Times New Roman" pitchFamily="18" charset="0"/>
              <a:ea typeface="Arial" pitchFamily="34" charset="0"/>
              <a:cs typeface="Times New Roman" pitchFamily="18" charset="0"/>
            </a:endParaRPr>
          </a:p>
          <a:p>
            <a:pPr fontAlgn="base">
              <a:spcBef>
                <a:spcPct val="0"/>
              </a:spcBef>
              <a:spcAft>
                <a:spcPts val="4500"/>
              </a:spcAft>
            </a:pPr>
            <a:endParaRPr lang="fr-FR" sz="2000" dirty="0" smtClean="0">
              <a:latin typeface="Times New Roman" pitchFamily="18" charset="0"/>
              <a:ea typeface="Arial" pitchFamily="34" charset="0"/>
              <a:cs typeface="Times New Roman" pitchFamily="18" charset="0"/>
            </a:endParaRPr>
          </a:p>
          <a:p>
            <a:pPr fontAlgn="base">
              <a:spcBef>
                <a:spcPct val="0"/>
              </a:spcBef>
              <a:spcAft>
                <a:spcPct val="0"/>
              </a:spcAft>
            </a:pPr>
            <a:endParaRPr lang="fr-FR" dirty="0">
              <a:latin typeface="Arial" pitchFamily="34" charset="0"/>
              <a:cs typeface="Arial" pitchFamily="34" charset="0"/>
            </a:endParaRPr>
          </a:p>
        </p:txBody>
      </p:sp>
      <p:sp>
        <p:nvSpPr>
          <p:cNvPr id="1031" name="AutoShape 7"/>
          <p:cNvSpPr>
            <a:spLocks noChangeArrowheads="1"/>
          </p:cNvSpPr>
          <p:nvPr/>
        </p:nvSpPr>
        <p:spPr bwMode="auto">
          <a:xfrm>
            <a:off x="29818070" y="13758858"/>
            <a:ext cx="12529392" cy="14257584"/>
          </a:xfrm>
          <a:prstGeom prst="rect">
            <a:avLst/>
          </a:prstGeom>
          <a:solidFill>
            <a:srgbClr val="FFFFFF"/>
          </a:solidFill>
          <a:ln w="31750">
            <a:solidFill>
              <a:srgbClr val="9BBB59"/>
            </a:solidFill>
            <a:miter lim="800000"/>
            <a:headEnd/>
            <a:tailEnd/>
          </a:ln>
          <a:effectLst/>
        </p:spPr>
        <p:txBody>
          <a:bodyPr vert="horz" wrap="square" lIns="411480" tIns="205740" rIns="411480" bIns="205740" numCol="1" anchor="t" anchorCtr="0" compatLnSpc="1">
            <a:prstTxWarp prst="textNoShape">
              <a:avLst/>
            </a:prstTxWarp>
          </a:bodyPr>
          <a:lstStyle/>
          <a:p>
            <a:pPr fontAlgn="base">
              <a:lnSpc>
                <a:spcPct val="150000"/>
              </a:lnSpc>
              <a:spcBef>
                <a:spcPct val="0"/>
              </a:spcBef>
              <a:spcAft>
                <a:spcPts val="4500"/>
              </a:spcAft>
            </a:pPr>
            <a:r>
              <a:rPr lang="fr-FR" sz="2800" b="1" u="sng" dirty="0" smtClean="0">
                <a:latin typeface="Times New Roman" pitchFamily="18" charset="0"/>
                <a:ea typeface="Arial" pitchFamily="34" charset="0"/>
                <a:cs typeface="Times New Roman" pitchFamily="18" charset="0"/>
              </a:rPr>
              <a:t>Description  des livrables</a:t>
            </a:r>
          </a:p>
          <a:p>
            <a:pPr algn="just">
              <a:lnSpc>
                <a:spcPct val="150000"/>
              </a:lnSpc>
            </a:pPr>
            <a:r>
              <a:rPr lang="fr-FR" sz="2400" dirty="0" smtClean="0">
                <a:latin typeface="Times New Roman" pitchFamily="18" charset="0"/>
                <a:cs typeface="Times New Roman" pitchFamily="18" charset="0"/>
              </a:rPr>
              <a:t>Les livrables de cette action de recherche sont:</a:t>
            </a:r>
          </a:p>
          <a:p>
            <a:pPr algn="just">
              <a:lnSpc>
                <a:spcPct val="150000"/>
              </a:lnSpc>
              <a:buFontTx/>
              <a:buChar char="-"/>
            </a:pPr>
            <a:r>
              <a:rPr lang="fr-FR" sz="2400" dirty="0" smtClean="0">
                <a:latin typeface="Times New Roman" pitchFamily="18" charset="0"/>
                <a:cs typeface="Times New Roman" pitchFamily="18" charset="0"/>
              </a:rPr>
              <a:t>La découverte d’une nouvelle saison de culture de pomme de terre en Tunisie appelée cinquième saison.</a:t>
            </a:r>
          </a:p>
          <a:p>
            <a:pPr algn="just">
              <a:lnSpc>
                <a:spcPct val="150000"/>
              </a:lnSpc>
            </a:pPr>
            <a:r>
              <a:rPr lang="fr-FR" sz="2400" dirty="0" smtClean="0">
                <a:latin typeface="Times New Roman" pitchFamily="18" charset="0"/>
                <a:cs typeface="Times New Roman" pitchFamily="18" charset="0"/>
              </a:rPr>
              <a:t>- Possibilité de production de pomme de terre de consommation à partir du mois d’Octobre avec une qualité meilleure que celle stockée et commercialisée durant la même période . </a:t>
            </a:r>
          </a:p>
          <a:p>
            <a:pPr algn="just">
              <a:lnSpc>
                <a:spcPct val="150000"/>
              </a:lnSpc>
              <a:buFontTx/>
              <a:buChar char="-"/>
            </a:pPr>
            <a:r>
              <a:rPr lang="fr-FR" sz="2400" dirty="0" smtClean="0">
                <a:latin typeface="Times New Roman" pitchFamily="18" charset="0"/>
                <a:cs typeface="Times New Roman" pitchFamily="18" charset="0"/>
              </a:rPr>
              <a:t> Calendrier cultural de la culture de pomme de terre  de cinquième saison est optimisé pour une éventuelle  autoproduction de semence pour la culture de saison. </a:t>
            </a:r>
          </a:p>
          <a:p>
            <a:pPr algn="just">
              <a:lnSpc>
                <a:spcPct val="150000"/>
              </a:lnSpc>
              <a:buFontTx/>
              <a:buChar char="-"/>
            </a:pPr>
            <a:r>
              <a:rPr lang="fr-FR" sz="2400" dirty="0" smtClean="0">
                <a:latin typeface="Times New Roman" pitchFamily="18" charset="0"/>
                <a:cs typeface="Times New Roman" pitchFamily="18" charset="0"/>
              </a:rPr>
              <a:t> La semence locale de pomme de terre autoproduite utilisée en culture de saison est une alternative  de la semence importée .</a:t>
            </a:r>
          </a:p>
          <a:p>
            <a:pPr algn="just">
              <a:lnSpc>
                <a:spcPct val="150000"/>
              </a:lnSpc>
              <a:buFontTx/>
              <a:buChar char="-"/>
            </a:pPr>
            <a:r>
              <a:rPr lang="fr-FR" sz="2400" dirty="0" smtClean="0">
                <a:latin typeface="Times New Roman" pitchFamily="18" charset="0"/>
                <a:cs typeface="Times New Roman" pitchFamily="18" charset="0"/>
              </a:rPr>
              <a:t> Elaboration d’un schéma pour la production de semence locale de pomme de terre où on retrouve l’interdépendance des saisons et de régions de culture de pomme de terre.</a:t>
            </a:r>
          </a:p>
          <a:p>
            <a:pPr fontAlgn="base">
              <a:lnSpc>
                <a:spcPct val="150000"/>
              </a:lnSpc>
              <a:spcBef>
                <a:spcPct val="0"/>
              </a:spcBef>
              <a:spcAft>
                <a:spcPts val="4500"/>
              </a:spcAft>
            </a:pPr>
            <a:r>
              <a:rPr lang="fr-FR" sz="2800" b="1" u="sng" dirty="0" smtClean="0">
                <a:latin typeface="Times New Roman" pitchFamily="18" charset="0"/>
                <a:ea typeface="Arial" pitchFamily="34" charset="0"/>
                <a:cs typeface="Times New Roman" pitchFamily="18" charset="0"/>
              </a:rPr>
              <a:t>Impact attendus </a:t>
            </a:r>
          </a:p>
          <a:p>
            <a:pPr algn="just">
              <a:lnSpc>
                <a:spcPct val="150000"/>
              </a:lnSpc>
              <a:buFont typeface="Wingdings" pitchFamily="2" charset="2"/>
              <a:buChar char="Ø"/>
            </a:pPr>
            <a:r>
              <a:rPr lang="fr-FR" sz="2200"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Contribution à la promotion de la sécurité et de l’autosuffisance alimentaire du pays. </a:t>
            </a:r>
          </a:p>
          <a:p>
            <a:pPr algn="just">
              <a:lnSpc>
                <a:spcPct val="150000"/>
              </a:lnSpc>
              <a:buFont typeface="Wingdings" pitchFamily="2" charset="2"/>
              <a:buChar char="Ø"/>
            </a:pPr>
            <a:r>
              <a:rPr lang="fr-FR" sz="2400" dirty="0" smtClean="0">
                <a:latin typeface="Times New Roman" pitchFamily="18" charset="0"/>
                <a:cs typeface="Times New Roman" pitchFamily="18" charset="0"/>
              </a:rPr>
              <a:t>Réduction de la facture d’importation de semence  et par conséquent gain de devise et meilleur développement du pays .</a:t>
            </a:r>
          </a:p>
          <a:p>
            <a:pPr algn="just">
              <a:lnSpc>
                <a:spcPct val="150000"/>
              </a:lnSpc>
              <a:buFont typeface="Wingdings" pitchFamily="2" charset="2"/>
              <a:buChar char="Ø"/>
            </a:pPr>
            <a:r>
              <a:rPr lang="fr-FR" sz="2400" dirty="0" smtClean="0">
                <a:latin typeface="Times New Roman" pitchFamily="18" charset="0"/>
                <a:cs typeface="Times New Roman" pitchFamily="18" charset="0"/>
              </a:rPr>
              <a:t>Développement des régions intérieurs concernées par la pratique de ce type de culture.</a:t>
            </a:r>
          </a:p>
          <a:p>
            <a:pPr algn="just">
              <a:lnSpc>
                <a:spcPct val="150000"/>
              </a:lnSpc>
              <a:buFont typeface="Wingdings" pitchFamily="2" charset="2"/>
              <a:buChar char="Ø"/>
            </a:pPr>
            <a:r>
              <a:rPr lang="fr-FR" sz="2400" dirty="0" smtClean="0">
                <a:latin typeface="Times New Roman" pitchFamily="18" charset="0"/>
                <a:cs typeface="Times New Roman" pitchFamily="18" charset="0"/>
              </a:rPr>
              <a:t>Promouvoir l’exportation de pomme de terre (semence et consommation) vers d’autres pays.</a:t>
            </a:r>
          </a:p>
          <a:p>
            <a:pPr algn="just">
              <a:lnSpc>
                <a:spcPct val="150000"/>
              </a:lnSpc>
              <a:buFont typeface="Wingdings" pitchFamily="2" charset="2"/>
              <a:buChar char="Ø"/>
            </a:pPr>
            <a:r>
              <a:rPr lang="fr-FR" sz="2400" dirty="0" smtClean="0">
                <a:latin typeface="Times New Roman" pitchFamily="18" charset="0"/>
                <a:cs typeface="Times New Roman" pitchFamily="18" charset="0"/>
              </a:rPr>
              <a:t>Une  meilleur indépendance de point de vue approvisionnement en semences pour la culture de pomme de terre de saison.</a:t>
            </a:r>
          </a:p>
          <a:p>
            <a:pPr algn="just">
              <a:lnSpc>
                <a:spcPct val="150000"/>
              </a:lnSpc>
              <a:buFont typeface="Wingdings" pitchFamily="2" charset="2"/>
              <a:buChar char="Ø"/>
            </a:pPr>
            <a:r>
              <a:rPr lang="fr-FR" sz="2400" dirty="0" smtClean="0">
                <a:latin typeface="Times New Roman" pitchFamily="18" charset="0"/>
                <a:cs typeface="Times New Roman" pitchFamily="18" charset="0"/>
              </a:rPr>
              <a:t>Meilleur revenu pour l’agriculteur  à travers l’amélioration de la qualité et le prix de production de  semence de pomme de terre autoproduite destinée à la culture de  saison .</a:t>
            </a:r>
          </a:p>
          <a:p>
            <a:pPr algn="just">
              <a:lnSpc>
                <a:spcPct val="150000"/>
              </a:lnSpc>
              <a:buFont typeface="Wingdings" pitchFamily="2" charset="2"/>
              <a:buChar char="Ø"/>
            </a:pPr>
            <a:r>
              <a:rPr lang="fr-FR" sz="2400" dirty="0" smtClean="0">
                <a:latin typeface="Times New Roman" pitchFamily="18" charset="0"/>
                <a:cs typeface="Times New Roman" pitchFamily="18" charset="0"/>
              </a:rPr>
              <a:t>Moins de concurrence sur le marché  : Ecoulement facile et prix plus élevé.</a:t>
            </a:r>
            <a:endParaRPr lang="fr-FR" sz="2400" dirty="0">
              <a:latin typeface="Times New Roman" pitchFamily="18" charset="0"/>
              <a:cs typeface="Times New Roman" pitchFamily="18" charset="0"/>
            </a:endParaRPr>
          </a:p>
        </p:txBody>
      </p:sp>
      <p:pic>
        <p:nvPicPr>
          <p:cNvPr id="15" name="Image 14" descr="Description : Afficher l'image d'origine"/>
          <p:cNvPicPr/>
          <p:nvPr/>
        </p:nvPicPr>
        <p:blipFill>
          <a:blip r:embed="rId3" cstate="print"/>
          <a:srcRect/>
          <a:stretch>
            <a:fillRect/>
          </a:stretch>
        </p:blipFill>
        <p:spPr bwMode="auto">
          <a:xfrm>
            <a:off x="1885812" y="1400084"/>
            <a:ext cx="4392488" cy="2808312"/>
          </a:xfrm>
          <a:prstGeom prst="rect">
            <a:avLst/>
          </a:prstGeom>
          <a:noFill/>
          <a:ln w="9525">
            <a:noFill/>
            <a:miter lim="800000"/>
            <a:headEnd/>
            <a:tailEnd/>
          </a:ln>
        </p:spPr>
      </p:pic>
      <p:pic>
        <p:nvPicPr>
          <p:cNvPr id="16" name="Image 15" descr="sigle CRRA"/>
          <p:cNvPicPr/>
          <p:nvPr/>
        </p:nvPicPr>
        <p:blipFill>
          <a:blip r:embed="rId4" cstate="print"/>
          <a:srcRect/>
          <a:stretch>
            <a:fillRect/>
          </a:stretch>
        </p:blipFill>
        <p:spPr bwMode="auto">
          <a:xfrm>
            <a:off x="10029744" y="1328646"/>
            <a:ext cx="3888432" cy="2760039"/>
          </a:xfrm>
          <a:prstGeom prst="rect">
            <a:avLst/>
          </a:prstGeom>
          <a:noFill/>
          <a:ln w="9525" algn="in">
            <a:noFill/>
            <a:miter lim="800000"/>
            <a:headEnd/>
            <a:tailEnd/>
          </a:ln>
          <a:effectLst/>
        </p:spPr>
      </p:pic>
      <p:pic>
        <p:nvPicPr>
          <p:cNvPr id="29" name="Picture 3"/>
          <p:cNvPicPr>
            <a:picLocks noChangeAspect="1" noChangeArrowheads="1"/>
          </p:cNvPicPr>
          <p:nvPr/>
        </p:nvPicPr>
        <p:blipFill>
          <a:blip r:embed="rId5" cstate="print"/>
          <a:srcRect/>
          <a:stretch>
            <a:fillRect/>
          </a:stretch>
        </p:blipFill>
        <p:spPr bwMode="auto">
          <a:xfrm>
            <a:off x="30318136" y="4471918"/>
            <a:ext cx="4680521" cy="2190765"/>
          </a:xfrm>
          <a:prstGeom prst="rect">
            <a:avLst/>
          </a:prstGeom>
          <a:noFill/>
          <a:ln w="38100" cmpd="sng">
            <a:solidFill>
              <a:schemeClr val="accent1"/>
            </a:solidFill>
            <a:miter lim="800000"/>
            <a:headEnd/>
            <a:tailEnd/>
          </a:ln>
          <a:effectLst/>
        </p:spPr>
      </p:pic>
      <p:pic>
        <p:nvPicPr>
          <p:cNvPr id="33" name="Picture 4"/>
          <p:cNvPicPr>
            <a:picLocks noChangeAspect="1" noChangeArrowheads="1"/>
          </p:cNvPicPr>
          <p:nvPr/>
        </p:nvPicPr>
        <p:blipFill>
          <a:blip r:embed="rId6" cstate="print"/>
          <a:srcRect/>
          <a:stretch>
            <a:fillRect/>
          </a:stretch>
        </p:blipFill>
        <p:spPr bwMode="auto">
          <a:xfrm>
            <a:off x="37033308" y="4400480"/>
            <a:ext cx="4643470" cy="2190765"/>
          </a:xfrm>
          <a:prstGeom prst="rect">
            <a:avLst/>
          </a:prstGeom>
          <a:noFill/>
          <a:ln w="9525">
            <a:solidFill>
              <a:schemeClr val="accent1"/>
            </a:solidFill>
            <a:miter lim="800000"/>
            <a:headEnd/>
            <a:tailEnd/>
          </a:ln>
          <a:effectLst/>
        </p:spPr>
      </p:pic>
      <p:sp>
        <p:nvSpPr>
          <p:cNvPr id="34" name="ZoneTexte 33"/>
          <p:cNvSpPr txBox="1"/>
          <p:nvPr/>
        </p:nvSpPr>
        <p:spPr>
          <a:xfrm>
            <a:off x="37104746" y="6900810"/>
            <a:ext cx="4572032"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2000" b="1" dirty="0" smtClean="0">
                <a:latin typeface="Times New Roman" pitchFamily="18" charset="0"/>
                <a:cs typeface="Times New Roman" pitchFamily="18" charset="0"/>
              </a:rPr>
              <a:t>Production d’une plante</a:t>
            </a:r>
            <a:endParaRPr lang="fr-FR" sz="2000" b="1" dirty="0">
              <a:latin typeface="Times New Roman" pitchFamily="18" charset="0"/>
              <a:cs typeface="Times New Roman" pitchFamily="18" charset="0"/>
            </a:endParaRPr>
          </a:p>
        </p:txBody>
      </p:sp>
      <p:pic>
        <p:nvPicPr>
          <p:cNvPr id="35" name="Picture 2"/>
          <p:cNvPicPr>
            <a:picLocks noChangeAspect="1" noChangeArrowheads="1"/>
          </p:cNvPicPr>
          <p:nvPr/>
        </p:nvPicPr>
        <p:blipFill>
          <a:blip r:embed="rId7" cstate="print"/>
          <a:srcRect/>
          <a:stretch>
            <a:fillRect/>
          </a:stretch>
        </p:blipFill>
        <p:spPr bwMode="auto">
          <a:xfrm>
            <a:off x="30175260" y="2185902"/>
            <a:ext cx="11644394" cy="2143140"/>
          </a:xfrm>
          <a:prstGeom prst="rect">
            <a:avLst/>
          </a:prstGeom>
          <a:noFill/>
          <a:ln w="9525">
            <a:noFill/>
            <a:miter lim="800000"/>
            <a:headEnd/>
            <a:tailEnd/>
          </a:ln>
          <a:effectLst/>
        </p:spPr>
      </p:pic>
      <p:sp>
        <p:nvSpPr>
          <p:cNvPr id="36" name="ZoneTexte 35"/>
          <p:cNvSpPr txBox="1"/>
          <p:nvPr/>
        </p:nvSpPr>
        <p:spPr>
          <a:xfrm>
            <a:off x="30318136" y="6900810"/>
            <a:ext cx="4752528"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fontAlgn="base">
              <a:spcBef>
                <a:spcPct val="0"/>
              </a:spcBef>
              <a:spcAft>
                <a:spcPts val="4500"/>
              </a:spcAft>
            </a:pPr>
            <a:r>
              <a:rPr lang="fr-FR" sz="2000" b="1" dirty="0" smtClean="0">
                <a:latin typeface="Times New Roman" pitchFamily="18" charset="0"/>
                <a:ea typeface="Arial" pitchFamily="34" charset="0"/>
                <a:cs typeface="Times New Roman" pitchFamily="18" charset="0"/>
              </a:rPr>
              <a:t>   Vue générale de l’essai (</a:t>
            </a:r>
            <a:r>
              <a:rPr lang="fr-FR" sz="2000" b="1" dirty="0" err="1" smtClean="0">
                <a:latin typeface="Times New Roman" pitchFamily="18" charset="0"/>
                <a:ea typeface="Arial" pitchFamily="34" charset="0"/>
                <a:cs typeface="Times New Roman" pitchFamily="18" charset="0"/>
              </a:rPr>
              <a:t>Foussana</a:t>
            </a:r>
            <a:r>
              <a:rPr lang="fr-FR" sz="2000" b="1" dirty="0" smtClean="0">
                <a:latin typeface="Times New Roman" pitchFamily="18" charset="0"/>
                <a:ea typeface="Arial" pitchFamily="34" charset="0"/>
                <a:cs typeface="Times New Roman" pitchFamily="18" charset="0"/>
              </a:rPr>
              <a:t>-2016)</a:t>
            </a:r>
          </a:p>
        </p:txBody>
      </p:sp>
      <p:pic>
        <p:nvPicPr>
          <p:cNvPr id="37" name="Picture 6"/>
          <p:cNvPicPr>
            <a:picLocks noChangeAspect="1" noChangeArrowheads="1"/>
          </p:cNvPicPr>
          <p:nvPr/>
        </p:nvPicPr>
        <p:blipFill>
          <a:blip r:embed="rId8" cstate="print"/>
          <a:srcRect/>
          <a:stretch>
            <a:fillRect/>
          </a:stretch>
        </p:blipFill>
        <p:spPr bwMode="auto">
          <a:xfrm>
            <a:off x="30032384" y="8615322"/>
            <a:ext cx="5832648" cy="2905145"/>
          </a:xfrm>
          <a:prstGeom prst="rect">
            <a:avLst/>
          </a:prstGeom>
          <a:noFill/>
          <a:ln w="9525">
            <a:noFill/>
            <a:miter lim="800000"/>
            <a:headEnd/>
            <a:tailEnd/>
          </a:ln>
          <a:effectLst/>
        </p:spPr>
      </p:pic>
      <p:pic>
        <p:nvPicPr>
          <p:cNvPr id="38" name="Picture 7"/>
          <p:cNvPicPr>
            <a:picLocks noChangeAspect="1" noChangeArrowheads="1"/>
          </p:cNvPicPr>
          <p:nvPr/>
        </p:nvPicPr>
        <p:blipFill>
          <a:blip r:embed="rId9" cstate="print"/>
          <a:srcRect/>
          <a:stretch>
            <a:fillRect/>
          </a:stretch>
        </p:blipFill>
        <p:spPr bwMode="auto">
          <a:xfrm>
            <a:off x="37176184" y="7400876"/>
            <a:ext cx="4594638" cy="2368550"/>
          </a:xfrm>
          <a:prstGeom prst="rect">
            <a:avLst/>
          </a:prstGeom>
          <a:noFill/>
          <a:ln w="9525">
            <a:noFill/>
            <a:miter lim="800000"/>
            <a:headEnd/>
            <a:tailEnd/>
          </a:ln>
          <a:effectLst/>
        </p:spPr>
      </p:pic>
      <p:sp>
        <p:nvSpPr>
          <p:cNvPr id="39" name="ZoneTexte 38"/>
          <p:cNvSpPr txBox="1"/>
          <p:nvPr/>
        </p:nvSpPr>
        <p:spPr>
          <a:xfrm>
            <a:off x="37390498" y="9972644"/>
            <a:ext cx="4429156"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1800" b="1" dirty="0" smtClean="0"/>
              <a:t>Semence 5</a:t>
            </a:r>
            <a:r>
              <a:rPr lang="fr-FR" sz="1800" b="1" baseline="30000" dirty="0" smtClean="0"/>
              <a:t>ème</a:t>
            </a:r>
            <a:r>
              <a:rPr lang="fr-FR" sz="1800" b="1" dirty="0" smtClean="0"/>
              <a:t>  saison</a:t>
            </a:r>
            <a:endParaRPr lang="fr-FR" sz="1800" b="1" dirty="0"/>
          </a:p>
        </p:txBody>
      </p:sp>
      <p:pic>
        <p:nvPicPr>
          <p:cNvPr id="40" name="Picture 6" descr="C:\Users\mbl\Desktop\semences locales  finale 2\Essa\IMG_2293.JPG"/>
          <p:cNvPicPr>
            <a:picLocks noChangeAspect="1" noChangeArrowheads="1"/>
          </p:cNvPicPr>
          <p:nvPr/>
        </p:nvPicPr>
        <p:blipFill>
          <a:blip r:embed="rId10" cstate="print"/>
          <a:srcRect r="16364"/>
          <a:stretch>
            <a:fillRect/>
          </a:stretch>
        </p:blipFill>
        <p:spPr bwMode="auto">
          <a:xfrm rot="5400000">
            <a:off x="38475112" y="9459534"/>
            <a:ext cx="2352262" cy="4521490"/>
          </a:xfrm>
          <a:prstGeom prst="rect">
            <a:avLst/>
          </a:prstGeom>
          <a:noFill/>
        </p:spPr>
      </p:pic>
      <p:sp>
        <p:nvSpPr>
          <p:cNvPr id="41" name="ZoneTexte 40"/>
          <p:cNvSpPr txBox="1"/>
          <p:nvPr/>
        </p:nvSpPr>
        <p:spPr>
          <a:xfrm>
            <a:off x="37390498" y="12901602"/>
            <a:ext cx="4572032"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1800" b="1" dirty="0" smtClean="0"/>
              <a:t>Semence importée</a:t>
            </a:r>
            <a:endParaRPr lang="fr-FR" sz="1800" b="1" dirty="0"/>
          </a:p>
        </p:txBody>
      </p:sp>
      <p:sp>
        <p:nvSpPr>
          <p:cNvPr id="42" name="AutoShape 3"/>
          <p:cNvSpPr>
            <a:spLocks noChangeArrowheads="1"/>
          </p:cNvSpPr>
          <p:nvPr/>
        </p:nvSpPr>
        <p:spPr bwMode="auto">
          <a:xfrm>
            <a:off x="16101974" y="19616774"/>
            <a:ext cx="12529392" cy="8429684"/>
          </a:xfrm>
          <a:prstGeom prst="rect">
            <a:avLst/>
          </a:prstGeom>
          <a:ln w="31750">
            <a:solidFill>
              <a:srgbClr val="9BBB59"/>
            </a:solidFill>
            <a:miter lim="800000"/>
            <a:headEnd/>
            <a:tailEnd/>
          </a:ln>
          <a:effectLst/>
        </p:spPr>
        <p:style>
          <a:lnRef idx="0">
            <a:scrgbClr r="0" g="0" b="0"/>
          </a:lnRef>
          <a:fillRef idx="1001">
            <a:schemeClr val="lt1"/>
          </a:fillRef>
          <a:effectRef idx="0">
            <a:scrgbClr r="0" g="0" b="0"/>
          </a:effectRef>
          <a:fontRef idx="major"/>
        </p:style>
        <p:txBody>
          <a:bodyPr vert="horz" wrap="square" lIns="411480" tIns="205740" rIns="411480" bIns="205740" numCol="1" anchor="t" anchorCtr="0" compatLnSpc="1">
            <a:prstTxWarp prst="textNoShape">
              <a:avLst/>
            </a:prstTxWarp>
          </a:bodyPr>
          <a:lstStyle/>
          <a:p>
            <a:pPr fontAlgn="base">
              <a:spcBef>
                <a:spcPct val="0"/>
              </a:spcBef>
              <a:spcAft>
                <a:spcPts val="4500"/>
              </a:spcAft>
            </a:pPr>
            <a:r>
              <a:rPr lang="fr-FR" sz="3200" b="1" u="sng" dirty="0" smtClean="0">
                <a:latin typeface="Times New Roman" pitchFamily="18" charset="0"/>
                <a:ea typeface="Arial" pitchFamily="34" charset="0"/>
                <a:cs typeface="Times New Roman" pitchFamily="18" charset="0"/>
              </a:rPr>
              <a:t>Objectifs</a:t>
            </a:r>
          </a:p>
          <a:p>
            <a:pPr algn="just" fontAlgn="base">
              <a:spcBef>
                <a:spcPct val="0"/>
              </a:spcBef>
              <a:spcAft>
                <a:spcPts val="4500"/>
              </a:spcAft>
            </a:pPr>
            <a:r>
              <a:rPr lang="fr-FR" sz="3200" dirty="0" smtClean="0">
                <a:latin typeface="Times New Roman" pitchFamily="18" charset="0"/>
                <a:cs typeface="Times New Roman" pitchFamily="18" charset="0"/>
              </a:rPr>
              <a:t>L’objectif global de cette action de recherche est l’amélioration de la productivité de différentes saisons de cultures de pomme de terre en produisant une semence locale de qualité et à un prix compétitif  à travers : </a:t>
            </a:r>
          </a:p>
          <a:p>
            <a:pPr algn="just" fontAlgn="base">
              <a:spcBef>
                <a:spcPct val="0"/>
              </a:spcBef>
              <a:spcAft>
                <a:spcPts val="4500"/>
              </a:spcAft>
            </a:pPr>
            <a:r>
              <a:rPr lang="fr-FR" sz="3200" dirty="0" smtClean="0">
                <a:latin typeface="Times New Roman" pitchFamily="18" charset="0"/>
                <a:cs typeface="Times New Roman" pitchFamily="18" charset="0"/>
              </a:rPr>
              <a:t>- L’identification des nouvelles zones appropriées à la production de semences  locales  pour la culture de saison.</a:t>
            </a:r>
          </a:p>
          <a:p>
            <a:pPr algn="just"/>
            <a:r>
              <a:rPr lang="fr-FR" sz="3200" dirty="0" smtClean="0">
                <a:latin typeface="Times New Roman" pitchFamily="18" charset="0"/>
                <a:cs typeface="Times New Roman" pitchFamily="18" charset="0"/>
              </a:rPr>
              <a:t>- L’optimisation des facteurs de production et de conservation de la semence locale de pomme de terre.</a:t>
            </a:r>
          </a:p>
          <a:p>
            <a:pPr algn="just">
              <a:buFontTx/>
              <a:buChar char="-"/>
            </a:pPr>
            <a:r>
              <a:rPr lang="fr-FR" sz="3200" dirty="0" smtClean="0">
                <a:latin typeface="Times New Roman" pitchFamily="18" charset="0"/>
                <a:cs typeface="Times New Roman" pitchFamily="18" charset="0"/>
              </a:rPr>
              <a:t> La révision des calendriers de production de semences locales de pomme de terre destinées à la culture de saison dans le nouveau contexte de changement climatique.</a:t>
            </a:r>
            <a:endParaRPr lang="fr-FR" sz="3200" dirty="0" smtClean="0">
              <a:latin typeface="Times New Roman" pitchFamily="18" charset="0"/>
              <a:ea typeface="Arial" pitchFamily="34" charset="0"/>
              <a:cs typeface="Times New Roman" pitchFamily="18" charset="0"/>
            </a:endParaRPr>
          </a:p>
          <a:p>
            <a:pPr algn="just">
              <a:lnSpc>
                <a:spcPct val="150000"/>
              </a:lnSpc>
            </a:pPr>
            <a:endParaRPr lang="fr-FR" sz="3200" dirty="0">
              <a:latin typeface="Times New Roman" pitchFamily="18" charset="0"/>
              <a:cs typeface="Times New Roman" pitchFamily="18" charset="0"/>
            </a:endParaRPr>
          </a:p>
        </p:txBody>
      </p:sp>
      <p:pic>
        <p:nvPicPr>
          <p:cNvPr id="19" name="Picture 22" descr="Résultat de recherche d'images pour &quot;animation pomme de terre&quot;"/>
          <p:cNvPicPr>
            <a:picLocks noChangeAspect="1" noChangeArrowheads="1"/>
          </p:cNvPicPr>
          <p:nvPr/>
        </p:nvPicPr>
        <p:blipFill>
          <a:blip r:embed="rId11" cstate="print"/>
          <a:srcRect/>
          <a:stretch>
            <a:fillRect/>
          </a:stretch>
        </p:blipFill>
        <p:spPr bwMode="auto">
          <a:xfrm>
            <a:off x="5529150" y="14544676"/>
            <a:ext cx="4929222" cy="38576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 fill="hold"/>
                                        <p:tgtEl>
                                          <p:spTgt spid="41"/>
                                        </p:tgtEl>
                                        <p:attrNameLst>
                                          <p:attrName>style.color</p:attrName>
                                        </p:attrNameLst>
                                      </p:cBhvr>
                                      <p:by>
                                        <p:hsl h="-7200000" s="0" l="0"/>
                                      </p:by>
                                    </p:animClr>
                                    <p:animClr clrSpc="hsl">
                                      <p:cBhvr>
                                        <p:cTn id="7" dur="500" fill="hold"/>
                                        <p:tgtEl>
                                          <p:spTgt spid="41"/>
                                        </p:tgtEl>
                                        <p:attrNameLst>
                                          <p:attrName>fillcolor</p:attrName>
                                        </p:attrNameLst>
                                      </p:cBhvr>
                                      <p:by>
                                        <p:hsl h="-7200000" s="0" l="0"/>
                                      </p:by>
                                    </p:animClr>
                                    <p:animClr clrSpc="hsl">
                                      <p:cBhvr>
                                        <p:cTn id="8" dur="500" fill="hold"/>
                                        <p:tgtEl>
                                          <p:spTgt spid="41"/>
                                        </p:tgtEl>
                                        <p:attrNameLst>
                                          <p:attrName>stroke.color</p:attrName>
                                        </p:attrNameLst>
                                      </p:cBhvr>
                                      <p:by>
                                        <p:hsl h="-7200000" s="0" l="0"/>
                                      </p:by>
                                    </p:animClr>
                                    <p:set>
                                      <p:cBhvr>
                                        <p:cTn id="9" dur="500" fill="hold"/>
                                        <p:tgtEl>
                                          <p:spTgt spid="4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descr="Image associée"/>
          <p:cNvPicPr/>
          <p:nvPr/>
        </p:nvPicPr>
        <p:blipFill>
          <a:blip r:embed="rId2">
            <a:lum bright="49000" contrast="14000"/>
          </a:blip>
          <a:srcRect/>
          <a:stretch>
            <a:fillRect/>
          </a:stretch>
        </p:blipFill>
        <p:spPr bwMode="auto">
          <a:xfrm>
            <a:off x="28317872" y="22574408"/>
            <a:ext cx="13930410" cy="5829240"/>
          </a:xfrm>
          <a:prstGeom prst="rect">
            <a:avLst/>
          </a:prstGeom>
          <a:noFill/>
          <a:ln w="9525">
            <a:noFill/>
            <a:miter lim="800000"/>
            <a:headEnd/>
            <a:tailEnd/>
          </a:ln>
        </p:spPr>
      </p:pic>
      <p:pic>
        <p:nvPicPr>
          <p:cNvPr id="19" name="Image 18" descr="Image associée"/>
          <p:cNvPicPr/>
          <p:nvPr/>
        </p:nvPicPr>
        <p:blipFill>
          <a:blip r:embed="rId3">
            <a:lum bright="47000" contrast="-20000"/>
          </a:blip>
          <a:srcRect/>
          <a:stretch>
            <a:fillRect/>
          </a:stretch>
        </p:blipFill>
        <p:spPr bwMode="auto">
          <a:xfrm>
            <a:off x="28317872" y="1971588"/>
            <a:ext cx="14144724" cy="19716888"/>
          </a:xfrm>
          <a:prstGeom prst="rect">
            <a:avLst/>
          </a:prstGeom>
          <a:noFill/>
          <a:ln w="9525">
            <a:noFill/>
            <a:miter lim="800000"/>
            <a:headEnd/>
            <a:tailEnd/>
          </a:ln>
        </p:spPr>
      </p:pic>
      <p:sp>
        <p:nvSpPr>
          <p:cNvPr id="2051" name="Rectangle 18"/>
          <p:cNvSpPr>
            <a:spLocks noChangeArrowheads="1"/>
          </p:cNvSpPr>
          <p:nvPr/>
        </p:nvSpPr>
        <p:spPr bwMode="auto">
          <a:xfrm>
            <a:off x="600075" y="3826634"/>
            <a:ext cx="20402550" cy="1265555"/>
          </a:xfrm>
          <a:prstGeom prst="rect">
            <a:avLst/>
          </a:prstGeom>
          <a:noFill/>
          <a:ln w="9525">
            <a:noFill/>
            <a:miter lim="800000"/>
            <a:headEnd/>
            <a:tailEnd/>
          </a:ln>
        </p:spPr>
        <p:txBody>
          <a:bodyPr lIns="460841" tIns="230418" rIns="460841" bIns="230418">
            <a:spAutoFit/>
          </a:bodyPr>
          <a:lstStyle/>
          <a:p>
            <a:pPr eaLnBrk="1" hangingPunct="1"/>
            <a:endParaRPr lang="fr-FR" sz="5200" dirty="0">
              <a:latin typeface="Arial" charset="0"/>
            </a:endParaRPr>
          </a:p>
        </p:txBody>
      </p:sp>
      <p:pic>
        <p:nvPicPr>
          <p:cNvPr id="2053" name="Image 2" descr="sigle CRRA"/>
          <p:cNvPicPr>
            <a:picLocks noChangeAspect="1" noChangeArrowheads="1"/>
          </p:cNvPicPr>
          <p:nvPr/>
        </p:nvPicPr>
        <p:blipFill>
          <a:blip r:embed="rId4" cstate="print"/>
          <a:srcRect/>
          <a:stretch>
            <a:fillRect/>
          </a:stretch>
        </p:blipFill>
        <p:spPr bwMode="auto">
          <a:xfrm>
            <a:off x="22531394" y="2828844"/>
            <a:ext cx="4175963" cy="2328778"/>
          </a:xfrm>
          <a:prstGeom prst="rect">
            <a:avLst/>
          </a:prstGeom>
          <a:noFill/>
          <a:ln w="9525" algn="in">
            <a:noFill/>
            <a:miter lim="800000"/>
            <a:headEnd/>
            <a:tailEnd/>
          </a:ln>
        </p:spPr>
      </p:pic>
      <p:sp>
        <p:nvSpPr>
          <p:cNvPr id="2" name="ZoneTexte 51"/>
          <p:cNvSpPr txBox="1">
            <a:spLocks noChangeArrowheads="1"/>
          </p:cNvSpPr>
          <p:nvPr/>
        </p:nvSpPr>
        <p:spPr bwMode="auto">
          <a:xfrm>
            <a:off x="13030140" y="0"/>
            <a:ext cx="13930410" cy="2927549"/>
          </a:xfrm>
          <a:prstGeom prst="rect">
            <a:avLst/>
          </a:prstGeom>
          <a:noFill/>
          <a:ln w="9525">
            <a:noFill/>
            <a:miter lim="800000"/>
            <a:headEnd/>
            <a:tailEnd/>
          </a:ln>
        </p:spPr>
        <p:txBody>
          <a:bodyPr wrap="square" lIns="460841" tIns="230418" rIns="460841" bIns="230418">
            <a:spAutoFit/>
          </a:bodyPr>
          <a:lstStyle/>
          <a:p>
            <a:pPr algn="ctr"/>
            <a:r>
              <a:rPr lang="ar-TN" sz="8000" b="1" dirty="0" smtClean="0">
                <a:solidFill>
                  <a:srgbClr val="FF0000"/>
                </a:solidFill>
                <a:effectLst>
                  <a:outerShdw blurRad="38100" dist="38100" dir="2700000" algn="tl">
                    <a:srgbClr val="000000">
                      <a:alpha val="43137"/>
                    </a:srgbClr>
                  </a:outerShdw>
                </a:effectLst>
              </a:rPr>
              <a:t>المـركز </a:t>
            </a:r>
            <a:r>
              <a:rPr lang="ar-TN" sz="8000" b="1" dirty="0" err="1" smtClean="0">
                <a:solidFill>
                  <a:srgbClr val="FF0000"/>
                </a:solidFill>
                <a:effectLst>
                  <a:outerShdw blurRad="38100" dist="38100" dir="2700000" algn="tl">
                    <a:srgbClr val="000000">
                      <a:alpha val="43137"/>
                    </a:srgbClr>
                  </a:outerShdw>
                </a:effectLst>
              </a:rPr>
              <a:t>الجـهـوي</a:t>
            </a:r>
            <a:r>
              <a:rPr lang="ar-TN" sz="8000" b="1" dirty="0" smtClean="0">
                <a:solidFill>
                  <a:srgbClr val="FF0000"/>
                </a:solidFill>
                <a:effectLst>
                  <a:outerShdw blurRad="38100" dist="38100" dir="2700000" algn="tl">
                    <a:srgbClr val="000000">
                      <a:alpha val="43137"/>
                    </a:srgbClr>
                  </a:outerShdw>
                </a:effectLst>
              </a:rPr>
              <a:t> للبـحـوث </a:t>
            </a:r>
            <a:r>
              <a:rPr lang="ar-TN" sz="8000" b="1" dirty="0" err="1" smtClean="0">
                <a:solidFill>
                  <a:srgbClr val="FF0000"/>
                </a:solidFill>
                <a:effectLst>
                  <a:outerShdw blurRad="38100" dist="38100" dir="2700000" algn="tl">
                    <a:srgbClr val="000000">
                      <a:alpha val="43137"/>
                    </a:srgbClr>
                  </a:outerShdw>
                </a:effectLst>
              </a:rPr>
              <a:t>الفلاحـية</a:t>
            </a:r>
            <a:r>
              <a:rPr lang="ar-TN" sz="8000" b="1" dirty="0" smtClean="0">
                <a:solidFill>
                  <a:srgbClr val="FF0000"/>
                </a:solidFill>
                <a:effectLst>
                  <a:outerShdw blurRad="38100" dist="38100" dir="2700000" algn="tl">
                    <a:srgbClr val="000000">
                      <a:alpha val="43137"/>
                    </a:srgbClr>
                  </a:outerShdw>
                </a:effectLst>
              </a:rPr>
              <a:t> بسـيدي </a:t>
            </a:r>
            <a:r>
              <a:rPr lang="ar-TN" sz="8000" b="1" dirty="0" err="1" smtClean="0">
                <a:solidFill>
                  <a:srgbClr val="FF0000"/>
                </a:solidFill>
                <a:effectLst>
                  <a:outerShdw blurRad="38100" dist="38100" dir="2700000" algn="tl">
                    <a:srgbClr val="000000">
                      <a:alpha val="43137"/>
                    </a:srgbClr>
                  </a:outerShdw>
                </a:effectLst>
              </a:rPr>
              <a:t>بـوزيـد</a:t>
            </a:r>
            <a:r>
              <a:rPr lang="ar-TN" sz="8000" b="1" dirty="0" smtClean="0">
                <a:solidFill>
                  <a:srgbClr val="FF0000"/>
                </a:solidFill>
                <a:effectLst>
                  <a:outerShdw blurRad="38100" dist="38100" dir="2700000" algn="tl">
                    <a:srgbClr val="000000">
                      <a:alpha val="43137"/>
                    </a:srgbClr>
                  </a:outerShdw>
                </a:effectLst>
              </a:rPr>
              <a:t> </a:t>
            </a:r>
            <a:endParaRPr lang="ar-TN" sz="8000" b="1" dirty="0">
              <a:solidFill>
                <a:srgbClr val="FF0000"/>
              </a:solidFill>
              <a:effectLst>
                <a:outerShdw blurRad="38100" dist="38100" dir="2700000" algn="tl">
                  <a:srgbClr val="000000">
                    <a:alpha val="43137"/>
                  </a:srgbClr>
                </a:outerShdw>
              </a:effectLst>
            </a:endParaRPr>
          </a:p>
        </p:txBody>
      </p:sp>
      <p:pic>
        <p:nvPicPr>
          <p:cNvPr id="2052" name="Picture 91" descr="logo_couleur_ar"/>
          <p:cNvPicPr>
            <a:picLocks noChangeAspect="1" noChangeArrowheads="1"/>
          </p:cNvPicPr>
          <p:nvPr/>
        </p:nvPicPr>
        <p:blipFill>
          <a:blip r:embed="rId5" cstate="print"/>
          <a:srcRect/>
          <a:stretch>
            <a:fillRect/>
          </a:stretch>
        </p:blipFill>
        <p:spPr bwMode="auto">
          <a:xfrm>
            <a:off x="13815958" y="2757406"/>
            <a:ext cx="3714776" cy="25003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 name="ZoneTexte 14"/>
          <p:cNvSpPr txBox="1">
            <a:spLocks noChangeArrowheads="1"/>
          </p:cNvSpPr>
          <p:nvPr/>
        </p:nvSpPr>
        <p:spPr bwMode="auto">
          <a:xfrm>
            <a:off x="28317872" y="22943578"/>
            <a:ext cx="13815958" cy="5174318"/>
          </a:xfrm>
          <a:prstGeom prst="rect">
            <a:avLst/>
          </a:prstGeom>
          <a:noFill/>
          <a:ln>
            <a:headEnd/>
            <a:tailEnd/>
          </a:ln>
        </p:spPr>
        <p:style>
          <a:lnRef idx="2">
            <a:schemeClr val="accent3"/>
          </a:lnRef>
          <a:fillRef idx="1">
            <a:schemeClr val="lt1"/>
          </a:fillRef>
          <a:effectRef idx="0">
            <a:schemeClr val="accent3"/>
          </a:effectRef>
          <a:fontRef idx="minor">
            <a:schemeClr val="dk1"/>
          </a:fontRef>
        </p:style>
        <p:txBody>
          <a:bodyPr wrap="square" lIns="460841" tIns="230418" rIns="460841" bIns="230418">
            <a:spAutoFit/>
          </a:bodyPr>
          <a:lstStyle/>
          <a:p>
            <a:pPr algn="r" rtl="1">
              <a:defRPr/>
            </a:pPr>
            <a:r>
              <a:rPr lang="ar-TN" sz="3400" b="1" dirty="0" smtClean="0"/>
              <a:t>-السيد هشام </a:t>
            </a:r>
            <a:r>
              <a:rPr lang="ar-TN" sz="3400" b="1" dirty="0" err="1" smtClean="0"/>
              <a:t>حجلاوي</a:t>
            </a:r>
            <a:r>
              <a:rPr lang="ar-TN" sz="3400" b="1" dirty="0" smtClean="0"/>
              <a:t> </a:t>
            </a:r>
            <a:r>
              <a:rPr lang="ar-TN" sz="3400" b="1" dirty="0"/>
              <a:t>: مدير المركز </a:t>
            </a:r>
            <a:r>
              <a:rPr lang="ar-TN" sz="3400" b="1" dirty="0" err="1"/>
              <a:t>الجهوي</a:t>
            </a:r>
            <a:r>
              <a:rPr lang="ar-TN" sz="3400" b="1" dirty="0"/>
              <a:t> للبحوث </a:t>
            </a:r>
            <a:r>
              <a:rPr lang="ar-TN" sz="3400" b="1" dirty="0" err="1"/>
              <a:t>الفلاحية</a:t>
            </a:r>
            <a:r>
              <a:rPr lang="ar-TN" sz="3400" b="1" dirty="0"/>
              <a:t> بسيدي </a:t>
            </a:r>
            <a:r>
              <a:rPr lang="ar-TN" sz="3400" b="1" dirty="0" err="1"/>
              <a:t>بوزيد</a:t>
            </a:r>
            <a:r>
              <a:rPr lang="ar-TN" sz="3400" b="1" dirty="0"/>
              <a:t>.</a:t>
            </a:r>
            <a:endParaRPr lang="fr-FR" sz="3400" b="1" dirty="0"/>
          </a:p>
          <a:p>
            <a:pPr algn="r" rtl="1">
              <a:defRPr/>
            </a:pPr>
            <a:r>
              <a:rPr lang="ar-TN" sz="3400" b="1" dirty="0" smtClean="0"/>
              <a:t>-السيد </a:t>
            </a:r>
            <a:r>
              <a:rPr lang="ar-TN" sz="3400" b="1" dirty="0"/>
              <a:t>زياد </a:t>
            </a:r>
            <a:r>
              <a:rPr lang="ar-TN" sz="3400" b="1" dirty="0" err="1"/>
              <a:t>البرجي </a:t>
            </a:r>
            <a:r>
              <a:rPr lang="ar-TN" sz="3400" b="1" dirty="0"/>
              <a:t>: مدير عام المركز الفني للفلاحة البيولوجية بشط مريم.</a:t>
            </a:r>
            <a:endParaRPr lang="fr-FR" sz="3400" b="1" dirty="0"/>
          </a:p>
          <a:p>
            <a:pPr algn="r" rtl="1">
              <a:defRPr/>
            </a:pPr>
            <a:r>
              <a:rPr lang="ar-TN" sz="3400" b="1" dirty="0" smtClean="0"/>
              <a:t>-السيد </a:t>
            </a:r>
            <a:r>
              <a:rPr lang="ar-TN" sz="3400" b="1" dirty="0"/>
              <a:t>أنيس </a:t>
            </a:r>
            <a:r>
              <a:rPr lang="ar-TN" sz="3400" b="1" dirty="0" err="1"/>
              <a:t>قاسمي </a:t>
            </a:r>
            <a:r>
              <a:rPr lang="ar-TN" sz="3400" b="1" dirty="0"/>
              <a:t>: باحث.</a:t>
            </a:r>
            <a:endParaRPr lang="fr-FR" sz="3400" b="1" dirty="0"/>
          </a:p>
          <a:p>
            <a:pPr algn="r" rtl="1">
              <a:defRPr/>
            </a:pPr>
            <a:r>
              <a:rPr lang="ar-TN" sz="3400" b="1" dirty="0" smtClean="0"/>
              <a:t>-السيدة </a:t>
            </a:r>
            <a:r>
              <a:rPr lang="ar-TN" sz="3400" b="1" dirty="0"/>
              <a:t>سميرة معط </a:t>
            </a:r>
            <a:r>
              <a:rPr lang="ar-TN" sz="3400" b="1" dirty="0" err="1"/>
              <a:t>الله </a:t>
            </a:r>
            <a:r>
              <a:rPr lang="ar-TN" sz="3400" b="1" dirty="0"/>
              <a:t>: باحثة.</a:t>
            </a:r>
            <a:endParaRPr lang="en-US" sz="3400" b="1" dirty="0"/>
          </a:p>
          <a:p>
            <a:pPr algn="r" rtl="1">
              <a:defRPr/>
            </a:pPr>
            <a:r>
              <a:rPr lang="ar-TN" sz="3400" b="1" dirty="0" smtClean="0"/>
              <a:t>-السيدة </a:t>
            </a:r>
            <a:r>
              <a:rPr lang="ar-TN" sz="3400" b="1" dirty="0"/>
              <a:t>نور الهدى </a:t>
            </a:r>
            <a:r>
              <a:rPr lang="ar-TN" sz="3400" b="1" dirty="0" err="1"/>
              <a:t>بوغطاس</a:t>
            </a:r>
            <a:r>
              <a:rPr lang="ar-TN" sz="3400" b="1" dirty="0"/>
              <a:t> : باحثة.</a:t>
            </a:r>
          </a:p>
          <a:p>
            <a:pPr algn="r" rtl="1">
              <a:defRPr/>
            </a:pPr>
            <a:r>
              <a:rPr lang="ar-TN" sz="3400" b="1" dirty="0" smtClean="0"/>
              <a:t>-السيدة </a:t>
            </a:r>
            <a:r>
              <a:rPr lang="ar-TN" sz="3400" b="1" dirty="0"/>
              <a:t>بسمة </a:t>
            </a:r>
            <a:r>
              <a:rPr lang="ar-TN" sz="3400" b="1" dirty="0" err="1"/>
              <a:t>فارسي </a:t>
            </a:r>
            <a:r>
              <a:rPr lang="ar-TN" sz="3400" b="1" dirty="0"/>
              <a:t>: تقني اول.</a:t>
            </a:r>
          </a:p>
          <a:p>
            <a:pPr algn="r" rtl="1">
              <a:defRPr/>
            </a:pPr>
            <a:r>
              <a:rPr lang="ar-TN" sz="3400" b="1" dirty="0"/>
              <a:t>-السيد نجيب </a:t>
            </a:r>
            <a:r>
              <a:rPr lang="ar-TN" sz="3400" b="1" dirty="0" err="1" smtClean="0"/>
              <a:t>المنافقي  </a:t>
            </a:r>
            <a:r>
              <a:rPr lang="ar-TN" sz="3400" b="1" dirty="0"/>
              <a:t>: تقني اول.</a:t>
            </a:r>
          </a:p>
          <a:p>
            <a:pPr algn="r" rtl="1">
              <a:defRPr/>
            </a:pPr>
            <a:r>
              <a:rPr lang="ar-TN" sz="3400" b="1" dirty="0" smtClean="0"/>
              <a:t>-السيدة </a:t>
            </a:r>
            <a:r>
              <a:rPr lang="ar-TN" sz="3400" b="1" dirty="0"/>
              <a:t>سماح </a:t>
            </a:r>
            <a:r>
              <a:rPr lang="ar-TN" sz="3400" b="1" dirty="0" err="1"/>
              <a:t>قادري </a:t>
            </a:r>
            <a:r>
              <a:rPr lang="ar-TN" sz="3400" b="1" dirty="0"/>
              <a:t>: تقني.</a:t>
            </a:r>
          </a:p>
          <a:p>
            <a:pPr algn="r" rtl="1">
              <a:defRPr/>
            </a:pPr>
            <a:r>
              <a:rPr lang="ar-TN" sz="3400" b="1" dirty="0" smtClean="0"/>
              <a:t>-السيد </a:t>
            </a:r>
            <a:r>
              <a:rPr lang="ar-TN" sz="3400" b="1" dirty="0"/>
              <a:t>معز </a:t>
            </a:r>
            <a:r>
              <a:rPr lang="ar-TN" sz="3400" b="1" dirty="0" err="1"/>
              <a:t>عافي </a:t>
            </a:r>
            <a:r>
              <a:rPr lang="ar-TN" sz="3400" b="1" dirty="0"/>
              <a:t>: تقني</a:t>
            </a:r>
            <a:r>
              <a:rPr lang="ar-TN" sz="3400" b="1" dirty="0" smtClean="0"/>
              <a:t>.</a:t>
            </a:r>
          </a:p>
        </p:txBody>
      </p:sp>
      <p:sp>
        <p:nvSpPr>
          <p:cNvPr id="2058" name="Rectangle 63"/>
          <p:cNvSpPr>
            <a:spLocks noChangeArrowheads="1"/>
          </p:cNvSpPr>
          <p:nvPr/>
        </p:nvSpPr>
        <p:spPr bwMode="auto">
          <a:xfrm>
            <a:off x="39319324" y="21545600"/>
            <a:ext cx="3065883" cy="1127056"/>
          </a:xfrm>
          <a:prstGeom prst="rect">
            <a:avLst/>
          </a:prstGeom>
          <a:solidFill>
            <a:srgbClr val="92D050"/>
          </a:solidFill>
          <a:ln w="9525">
            <a:noFill/>
            <a:miter lim="800000"/>
            <a:headEnd/>
            <a:tailEnd/>
          </a:ln>
        </p:spPr>
        <p:txBody>
          <a:bodyPr wrap="none" lIns="460841" tIns="230418" rIns="460841" bIns="230418">
            <a:spAutoFit/>
          </a:bodyPr>
          <a:lstStyle/>
          <a:p>
            <a:r>
              <a:rPr lang="ar-TN" sz="4300" b="1" u="sng" dirty="0"/>
              <a:t>لجنة </a:t>
            </a:r>
            <a:r>
              <a:rPr lang="ar-TN" sz="4300" b="1" u="sng" dirty="0" smtClean="0"/>
              <a:t>التنظيم</a:t>
            </a:r>
            <a:endParaRPr lang="fr-FR" sz="4300" b="1" u="sng" dirty="0"/>
          </a:p>
        </p:txBody>
      </p:sp>
      <p:pic>
        <p:nvPicPr>
          <p:cNvPr id="1031" name="Picture 7" descr="F:\projet-semences-locales\journée\potato-71353_1280.jpg"/>
          <p:cNvPicPr>
            <a:picLocks noChangeAspect="1" noChangeArrowheads="1"/>
          </p:cNvPicPr>
          <p:nvPr/>
        </p:nvPicPr>
        <p:blipFill>
          <a:blip r:embed="rId6" cstate="print"/>
          <a:srcRect/>
          <a:stretch>
            <a:fillRect/>
          </a:stretch>
        </p:blipFill>
        <p:spPr bwMode="auto">
          <a:xfrm>
            <a:off x="1171432" y="14830428"/>
            <a:ext cx="10572824" cy="5607960"/>
          </a:xfrm>
          <a:prstGeom prst="rect">
            <a:avLst/>
          </a:prstGeom>
          <a:noFill/>
        </p:spPr>
      </p:pic>
      <p:pic>
        <p:nvPicPr>
          <p:cNvPr id="16" name="Image 15" descr="Résultat de recherche d'images pour &quot;rendement pomme de terre par pied&quot;"/>
          <p:cNvPicPr/>
          <p:nvPr/>
        </p:nvPicPr>
        <p:blipFill>
          <a:blip r:embed="rId7"/>
          <a:srcRect/>
          <a:stretch>
            <a:fillRect/>
          </a:stretch>
        </p:blipFill>
        <p:spPr bwMode="auto">
          <a:xfrm>
            <a:off x="13387330" y="13044478"/>
            <a:ext cx="13787534" cy="7500990"/>
          </a:xfrm>
          <a:prstGeom prst="rect">
            <a:avLst/>
          </a:prstGeom>
          <a:noFill/>
          <a:ln w="38100">
            <a:solidFill>
              <a:schemeClr val="accent6">
                <a:lumMod val="50000"/>
              </a:schemeClr>
            </a:solidFill>
            <a:miter lim="800000"/>
            <a:headEnd/>
            <a:tailEnd/>
          </a:ln>
        </p:spPr>
      </p:pic>
      <p:pic>
        <p:nvPicPr>
          <p:cNvPr id="18" name="Image 17" descr="Résultat de recherche d'images pour &quot;rendement pomme de terre par pied&quot;"/>
          <p:cNvPicPr/>
          <p:nvPr/>
        </p:nvPicPr>
        <p:blipFill>
          <a:blip r:embed="rId8"/>
          <a:srcRect/>
          <a:stretch>
            <a:fillRect/>
          </a:stretch>
        </p:blipFill>
        <p:spPr bwMode="auto">
          <a:xfrm>
            <a:off x="1457184" y="21545600"/>
            <a:ext cx="10215634" cy="6286544"/>
          </a:xfrm>
          <a:prstGeom prst="rect">
            <a:avLst/>
          </a:prstGeom>
          <a:noFill/>
          <a:ln w="9525">
            <a:noFill/>
            <a:miter lim="800000"/>
            <a:headEnd/>
            <a:tailEnd/>
          </a:ln>
        </p:spPr>
      </p:pic>
      <p:sp>
        <p:nvSpPr>
          <p:cNvPr id="2057" name="Rectangle 104"/>
          <p:cNvSpPr>
            <a:spLocks noChangeArrowheads="1"/>
          </p:cNvSpPr>
          <p:nvPr/>
        </p:nvSpPr>
        <p:spPr bwMode="auto">
          <a:xfrm>
            <a:off x="28317872" y="1900151"/>
            <a:ext cx="14073286" cy="19732149"/>
          </a:xfrm>
          <a:prstGeom prst="rect">
            <a:avLst/>
          </a:prstGeom>
          <a:noFill/>
          <a:ln>
            <a:headEnd/>
            <a:tailEnd/>
          </a:ln>
        </p:spPr>
        <p:style>
          <a:lnRef idx="2">
            <a:schemeClr val="dk1"/>
          </a:lnRef>
          <a:fillRef idx="1">
            <a:schemeClr val="lt1"/>
          </a:fillRef>
          <a:effectRef idx="0">
            <a:schemeClr val="dk1"/>
          </a:effectRef>
          <a:fontRef idx="minor">
            <a:schemeClr val="dk1"/>
          </a:fontRef>
        </p:style>
        <p:txBody>
          <a:bodyPr wrap="square" lIns="460841" tIns="230418" rIns="460841" bIns="230418" anchor="ctr">
            <a:spAutoFit/>
          </a:bodyPr>
          <a:lstStyle/>
          <a:p>
            <a:pPr algn="r" rtl="1">
              <a:tabLst>
                <a:tab pos="5891571" algn="r"/>
              </a:tabLst>
            </a:pPr>
            <a:r>
              <a:rPr lang="ar-TN" sz="5200" b="1" u="sng" dirty="0" smtClean="0">
                <a:effectLst>
                  <a:outerShdw blurRad="38100" dist="38100" dir="2700000" algn="tl">
                    <a:srgbClr val="000000">
                      <a:alpha val="43137"/>
                    </a:srgbClr>
                  </a:outerShdw>
                </a:effectLst>
                <a:latin typeface="Arial" pitchFamily="34" charset="0"/>
                <a:cs typeface="Arial" pitchFamily="34" charset="0"/>
              </a:rPr>
              <a:t>الـبـرنـامـج</a:t>
            </a:r>
            <a:endParaRPr lang="fr-FR" sz="5200" b="1" u="sng" dirty="0" smtClean="0">
              <a:effectLst>
                <a:outerShdw blurRad="38100" dist="38100" dir="2700000" algn="tl">
                  <a:srgbClr val="000000">
                    <a:alpha val="43137"/>
                  </a:srgbClr>
                </a:outerShdw>
              </a:effectLst>
              <a:latin typeface="Arial" pitchFamily="34" charset="0"/>
              <a:cs typeface="Arial" pitchFamily="34" charset="0"/>
            </a:endParaRPr>
          </a:p>
          <a:p>
            <a:pPr algn="r" rtl="1">
              <a:tabLst>
                <a:tab pos="5891571" algn="r"/>
              </a:tabLst>
            </a:pPr>
            <a:endParaRPr lang="ar-TN" sz="4000" b="1" dirty="0" smtClean="0">
              <a:latin typeface="Arial" pitchFamily="34" charset="0"/>
              <a:cs typeface="Arial" pitchFamily="34" charset="0"/>
            </a:endParaRPr>
          </a:p>
          <a:p>
            <a:pPr algn="r" rtl="1">
              <a:tabLst>
                <a:tab pos="5891571" algn="r"/>
              </a:tabLst>
            </a:pPr>
            <a:r>
              <a:rPr lang="ar-TN" sz="4000" b="1" dirty="0" smtClean="0">
                <a:effectLst>
                  <a:outerShdw blurRad="38100" dist="38100" dir="2700000" algn="tl">
                    <a:srgbClr val="000000">
                      <a:alpha val="43137"/>
                    </a:srgbClr>
                  </a:outerShdw>
                </a:effectLst>
                <a:cs typeface="Calibri" pitchFamily="34" charset="0"/>
              </a:rPr>
              <a:t>08.30 – 09.00  </a:t>
            </a:r>
            <a:r>
              <a:rPr lang="ar-TN" sz="4000" b="1" dirty="0" smtClean="0">
                <a:cs typeface="Calibri" pitchFamily="34" charset="0"/>
              </a:rPr>
              <a:t>     استقبال المشاركين / التسجيل</a:t>
            </a:r>
            <a:endParaRPr lang="fr-FR" sz="4000" b="1" dirty="0" smtClean="0">
              <a:cs typeface="Calibri" pitchFamily="34" charset="0"/>
            </a:endParaRPr>
          </a:p>
          <a:p>
            <a:pPr algn="r" rtl="1">
              <a:tabLst>
                <a:tab pos="5891571" algn="r"/>
              </a:tabLst>
            </a:pPr>
            <a:endParaRPr lang="fr-FR" sz="4000" b="1" dirty="0" smtClean="0"/>
          </a:p>
          <a:p>
            <a:pPr algn="r" rtl="1">
              <a:tabLst>
                <a:tab pos="5891571" algn="r"/>
              </a:tabLst>
            </a:pPr>
            <a:r>
              <a:rPr lang="ar-TN" sz="4000" b="1" dirty="0" smtClean="0">
                <a:effectLst>
                  <a:outerShdw blurRad="38100" dist="38100" dir="2700000" algn="tl">
                    <a:srgbClr val="000000">
                      <a:alpha val="43137"/>
                    </a:srgbClr>
                  </a:outerShdw>
                </a:effectLst>
                <a:cs typeface="Calibri" pitchFamily="34" charset="0"/>
              </a:rPr>
              <a:t>09.00 – 09.20       </a:t>
            </a:r>
            <a:r>
              <a:rPr lang="ar-TN" sz="4000" b="1" dirty="0" smtClean="0">
                <a:cs typeface="Calibri" pitchFamily="34" charset="0"/>
              </a:rPr>
              <a:t>الافتتاح /  </a:t>
            </a:r>
            <a:r>
              <a:rPr lang="ar-TN" sz="4000" b="1" dirty="0" smtClean="0"/>
              <a:t>كلمة الترحيب</a:t>
            </a:r>
            <a:endParaRPr lang="fr-FR" sz="4000" b="1" dirty="0" smtClean="0"/>
          </a:p>
          <a:p>
            <a:pPr algn="ctr" rtl="1">
              <a:tabLst>
                <a:tab pos="5891571" algn="r"/>
              </a:tabLst>
            </a:pPr>
            <a:endParaRPr lang="fr-FR" sz="4000" b="1" dirty="0" smtClean="0"/>
          </a:p>
          <a:p>
            <a:pPr algn="r" rtl="1">
              <a:tabLst>
                <a:tab pos="5891571" algn="r"/>
              </a:tabLst>
            </a:pPr>
            <a:r>
              <a:rPr lang="ar-TN" sz="4000" b="1" dirty="0" smtClean="0">
                <a:effectLst>
                  <a:outerShdw blurRad="38100" dist="38100" dir="2700000" algn="tl">
                    <a:srgbClr val="000000">
                      <a:alpha val="43137"/>
                    </a:srgbClr>
                  </a:outerShdw>
                </a:effectLst>
                <a:cs typeface="Calibri" pitchFamily="34" charset="0"/>
              </a:rPr>
              <a:t>09.20 – 09.50       </a:t>
            </a:r>
            <a:r>
              <a:rPr lang="ar-SA" sz="4000" b="1" dirty="0" smtClean="0"/>
              <a:t>مساهمة المركز </a:t>
            </a:r>
            <a:r>
              <a:rPr lang="ar-SA" sz="4000" b="1" dirty="0" err="1" smtClean="0"/>
              <a:t>الجهوي</a:t>
            </a:r>
            <a:r>
              <a:rPr lang="ar-SA" sz="4000" b="1" dirty="0" smtClean="0"/>
              <a:t> للبحوث </a:t>
            </a:r>
            <a:r>
              <a:rPr lang="ar-SA" sz="4000" b="1" dirty="0" err="1" smtClean="0"/>
              <a:t>الفلاحية</a:t>
            </a:r>
            <a:r>
              <a:rPr lang="ar-SA" sz="4000" b="1" dirty="0" smtClean="0"/>
              <a:t> بسيدي </a:t>
            </a:r>
            <a:r>
              <a:rPr lang="ar-SA" sz="4000" b="1" dirty="0" err="1" smtClean="0"/>
              <a:t>بوزيد</a:t>
            </a:r>
            <a:r>
              <a:rPr lang="ar-SA" sz="4000" b="1" dirty="0" smtClean="0"/>
              <a:t> </a:t>
            </a:r>
            <a:r>
              <a:rPr lang="fr-FR" sz="4000" b="1" dirty="0" smtClean="0"/>
              <a:t>                                     </a:t>
            </a:r>
            <a:r>
              <a:rPr lang="ar-SA" sz="4000" b="1" dirty="0" smtClean="0"/>
              <a:t>في النهوض </a:t>
            </a:r>
            <a:r>
              <a:rPr lang="fr-FR" sz="4000" b="1" dirty="0" smtClean="0"/>
              <a:t>     </a:t>
            </a:r>
            <a:r>
              <a:rPr lang="ar-SA" sz="4000" b="1" dirty="0" smtClean="0"/>
              <a:t>بقطاع </a:t>
            </a:r>
            <a:r>
              <a:rPr lang="ar-SA" sz="4000" b="1" dirty="0" err="1" smtClean="0"/>
              <a:t>البطاطا</a:t>
            </a:r>
            <a:r>
              <a:rPr lang="ar-SA" sz="4000" b="1" dirty="0" smtClean="0"/>
              <a:t> بإقليم الوسط الغربي : </a:t>
            </a:r>
            <a:r>
              <a:rPr lang="fr-FR" sz="4000" b="1" dirty="0" smtClean="0"/>
              <a:t>                                     </a:t>
            </a:r>
            <a:r>
              <a:rPr lang="ar-SA" sz="4000" b="1" dirty="0" smtClean="0"/>
              <a:t>تقديم المشروع </a:t>
            </a:r>
            <a:r>
              <a:rPr lang="ar-SA" sz="4000" b="1" dirty="0" err="1" smtClean="0"/>
              <a:t>و</a:t>
            </a:r>
            <a:r>
              <a:rPr lang="ar-SA" sz="4000" b="1" dirty="0" smtClean="0"/>
              <a:t> نتائج البحث </a:t>
            </a:r>
            <a:r>
              <a:rPr lang="fr-FR" sz="4000" b="1" dirty="0" smtClean="0"/>
              <a:t> </a:t>
            </a:r>
            <a:r>
              <a:rPr lang="ar-SA" sz="4000" b="1" dirty="0" smtClean="0"/>
              <a:t>في</a:t>
            </a:r>
            <a:r>
              <a:rPr lang="fr-FR" sz="4000" b="1" dirty="0" smtClean="0"/>
              <a:t> </a:t>
            </a:r>
            <a:r>
              <a:rPr lang="ar-SA" sz="4000" b="1" dirty="0" err="1" smtClean="0"/>
              <a:t>فوسانة</a:t>
            </a:r>
            <a:r>
              <a:rPr lang="ar-SA" sz="4000" b="1" dirty="0" smtClean="0"/>
              <a:t>(</a:t>
            </a:r>
            <a:r>
              <a:rPr lang="ar-SA" sz="4000" b="1" dirty="0" err="1" smtClean="0"/>
              <a:t>انتاج</a:t>
            </a:r>
            <a:r>
              <a:rPr lang="ar-SA" sz="4000" b="1" dirty="0" smtClean="0"/>
              <a:t> </a:t>
            </a:r>
            <a:r>
              <a:rPr lang="fr-FR" sz="4000" b="1" dirty="0" smtClean="0"/>
              <a:t>                                            </a:t>
            </a:r>
            <a:r>
              <a:rPr lang="ar-SA" sz="4000" b="1" dirty="0" smtClean="0"/>
              <a:t>بذور الفصل الخامس)</a:t>
            </a:r>
            <a:endParaRPr lang="ar-TN" sz="4000" b="1" dirty="0" smtClean="0"/>
          </a:p>
          <a:p>
            <a:pPr algn="ctr" rtl="1">
              <a:tabLst>
                <a:tab pos="5891571" algn="r"/>
              </a:tabLst>
            </a:pPr>
            <a:r>
              <a:rPr lang="fr-FR" sz="4000" b="1" i="1" dirty="0" smtClean="0">
                <a:effectLst>
                  <a:outerShdw blurRad="38100" dist="38100" dir="2700000" algn="tl">
                    <a:srgbClr val="000000">
                      <a:alpha val="43137"/>
                    </a:srgbClr>
                  </a:outerShdw>
                </a:effectLst>
              </a:rPr>
              <a:t>                    </a:t>
            </a:r>
            <a:r>
              <a:rPr lang="ar-TN" sz="4000" b="1" i="1" dirty="0" smtClean="0">
                <a:effectLst>
                  <a:outerShdw blurRad="38100" dist="38100" dir="2700000" algn="tl">
                    <a:srgbClr val="000000">
                      <a:alpha val="43137"/>
                    </a:srgbClr>
                  </a:outerShdw>
                </a:effectLst>
              </a:rPr>
              <a:t>مداخلة السيد زياد </a:t>
            </a:r>
            <a:r>
              <a:rPr lang="ar-TN" sz="4000" b="1" i="1" dirty="0" err="1" smtClean="0">
                <a:effectLst>
                  <a:outerShdw blurRad="38100" dist="38100" dir="2700000" algn="tl">
                    <a:srgbClr val="000000">
                      <a:alpha val="43137"/>
                    </a:srgbClr>
                  </a:outerShdw>
                </a:effectLst>
              </a:rPr>
              <a:t>البرجي</a:t>
            </a:r>
            <a:r>
              <a:rPr lang="ar-TN" sz="4000" b="1" i="1" dirty="0" smtClean="0">
                <a:effectLst>
                  <a:outerShdw blurRad="38100" dist="38100" dir="2700000" algn="tl">
                    <a:srgbClr val="000000">
                      <a:alpha val="43137"/>
                    </a:srgbClr>
                  </a:outerShdw>
                </a:effectLst>
              </a:rPr>
              <a:t> - منسق مشروع البحث</a:t>
            </a:r>
          </a:p>
          <a:p>
            <a:pPr algn="r" rtl="1">
              <a:tabLst>
                <a:tab pos="5891571" algn="r"/>
              </a:tabLst>
            </a:pPr>
            <a:endParaRPr lang="ar-TN" sz="4000" b="1" dirty="0" smtClean="0">
              <a:cs typeface="Calibri" pitchFamily="34" charset="0"/>
            </a:endParaRPr>
          </a:p>
          <a:p>
            <a:pPr marL="3457209" indent="-3457209" algn="r" rtl="1">
              <a:tabLst>
                <a:tab pos="5891571" algn="r"/>
              </a:tabLst>
            </a:pPr>
            <a:r>
              <a:rPr lang="ar-TN" sz="4000" b="1" dirty="0" smtClean="0">
                <a:effectLst>
                  <a:outerShdw blurRad="38100" dist="38100" dir="2700000" algn="tl">
                    <a:srgbClr val="000000">
                      <a:alpha val="43137"/>
                    </a:srgbClr>
                  </a:outerShdw>
                </a:effectLst>
                <a:cs typeface="Calibri" pitchFamily="34" charset="0"/>
              </a:rPr>
              <a:t>09.50 – 10.10       </a:t>
            </a:r>
            <a:r>
              <a:rPr lang="ar-SA" sz="4000" b="1" dirty="0" smtClean="0"/>
              <a:t>تقديم النتائج حول إنتاج </a:t>
            </a:r>
            <a:r>
              <a:rPr lang="ar-SA" sz="4000" b="1" dirty="0" err="1" smtClean="0"/>
              <a:t>البطاطا</a:t>
            </a:r>
            <a:r>
              <a:rPr lang="ar-SA" sz="4000" b="1" dirty="0" smtClean="0"/>
              <a:t> الفصلية </a:t>
            </a:r>
            <a:r>
              <a:rPr lang="ar-SA" sz="4000" b="1" dirty="0" err="1" smtClean="0"/>
              <a:t>و</a:t>
            </a:r>
            <a:r>
              <a:rPr lang="ar-SA" sz="4000" b="1" dirty="0" smtClean="0"/>
              <a:t> الأخر فصلية باستعمال بذور</a:t>
            </a:r>
            <a:r>
              <a:rPr lang="ar-TN" sz="4000" b="1" dirty="0" smtClean="0"/>
              <a:t> </a:t>
            </a:r>
            <a:r>
              <a:rPr lang="ar-SA" sz="4000" b="1" dirty="0" smtClean="0"/>
              <a:t>الفصل الخامس (المحلية)</a:t>
            </a:r>
            <a:endParaRPr lang="ar-TN" sz="4000" b="1" dirty="0" smtClean="0"/>
          </a:p>
          <a:p>
            <a:pPr marL="3457209" indent="-3457209" algn="r" rtl="1">
              <a:tabLst>
                <a:tab pos="5891571" algn="r"/>
              </a:tabLst>
            </a:pPr>
            <a:r>
              <a:rPr lang="ar-TN" sz="4000" b="1" i="1" dirty="0" smtClean="0">
                <a:effectLst>
                  <a:outerShdw blurRad="38100" dist="38100" dir="2700000" algn="tl">
                    <a:srgbClr val="000000">
                      <a:alpha val="43137"/>
                    </a:srgbClr>
                  </a:outerShdw>
                </a:effectLst>
                <a:cs typeface="Calibri" pitchFamily="34" charset="0"/>
              </a:rPr>
              <a:t>                         مداخلة السيدة سميرة معط الله – باحثة بالمركز </a:t>
            </a:r>
            <a:r>
              <a:rPr lang="ar-TN" sz="4000" b="1" i="1" dirty="0" err="1" smtClean="0">
                <a:effectLst>
                  <a:outerShdw blurRad="38100" dist="38100" dir="2700000" algn="tl">
                    <a:srgbClr val="000000">
                      <a:alpha val="43137"/>
                    </a:srgbClr>
                  </a:outerShdw>
                </a:effectLst>
                <a:cs typeface="Calibri" pitchFamily="34" charset="0"/>
              </a:rPr>
              <a:t>الجهوي</a:t>
            </a:r>
            <a:r>
              <a:rPr lang="ar-TN" sz="4000" b="1" i="1" dirty="0" smtClean="0">
                <a:effectLst>
                  <a:outerShdw blurRad="38100" dist="38100" dir="2700000" algn="tl">
                    <a:srgbClr val="000000">
                      <a:alpha val="43137"/>
                    </a:srgbClr>
                  </a:outerShdw>
                </a:effectLst>
                <a:cs typeface="Calibri" pitchFamily="34" charset="0"/>
              </a:rPr>
              <a:t> للبحوث </a:t>
            </a:r>
            <a:r>
              <a:rPr lang="ar-TN" sz="4000" b="1" i="1" dirty="0" err="1" smtClean="0">
                <a:effectLst>
                  <a:outerShdw blurRad="38100" dist="38100" dir="2700000" algn="tl">
                    <a:srgbClr val="000000">
                      <a:alpha val="43137"/>
                    </a:srgbClr>
                  </a:outerShdw>
                </a:effectLst>
                <a:cs typeface="Calibri" pitchFamily="34" charset="0"/>
              </a:rPr>
              <a:t>الفلاحية</a:t>
            </a:r>
            <a:r>
              <a:rPr lang="ar-TN" sz="4000" b="1" i="1" dirty="0" smtClean="0">
                <a:effectLst>
                  <a:outerShdw blurRad="38100" dist="38100" dir="2700000" algn="tl">
                    <a:srgbClr val="000000">
                      <a:alpha val="43137"/>
                    </a:srgbClr>
                  </a:outerShdw>
                </a:effectLst>
                <a:cs typeface="Calibri" pitchFamily="34" charset="0"/>
              </a:rPr>
              <a:t> بسيدي </a:t>
            </a:r>
            <a:r>
              <a:rPr lang="ar-TN" sz="4000" b="1" i="1" dirty="0" err="1" smtClean="0">
                <a:effectLst>
                  <a:outerShdw blurRad="38100" dist="38100" dir="2700000" algn="tl">
                    <a:srgbClr val="000000">
                      <a:alpha val="43137"/>
                    </a:srgbClr>
                  </a:outerShdw>
                </a:effectLst>
                <a:cs typeface="Calibri" pitchFamily="34" charset="0"/>
              </a:rPr>
              <a:t>بوزيد</a:t>
            </a:r>
            <a:endParaRPr lang="fr-FR" sz="4000" b="1" i="1" dirty="0" smtClean="0">
              <a:effectLst>
                <a:outerShdw blurRad="38100" dist="38100" dir="2700000" algn="tl">
                  <a:srgbClr val="000000">
                    <a:alpha val="43137"/>
                  </a:srgbClr>
                </a:outerShdw>
              </a:effectLst>
              <a:cs typeface="Calibri" pitchFamily="34" charset="0"/>
            </a:endParaRPr>
          </a:p>
          <a:p>
            <a:pPr algn="r" rtl="1">
              <a:tabLst>
                <a:tab pos="5891571" algn="r"/>
              </a:tabLst>
            </a:pPr>
            <a:endParaRPr lang="fr-FR" sz="4000" b="1" dirty="0" smtClean="0"/>
          </a:p>
          <a:p>
            <a:pPr algn="r" rtl="1">
              <a:tabLst>
                <a:tab pos="5891571" algn="r"/>
              </a:tabLst>
            </a:pPr>
            <a:r>
              <a:rPr lang="ar-TN" sz="4000" b="1" dirty="0" smtClean="0">
                <a:effectLst>
                  <a:outerShdw blurRad="38100" dist="38100" dir="2700000" algn="tl">
                    <a:srgbClr val="000000">
                      <a:alpha val="43137"/>
                    </a:srgbClr>
                  </a:outerShdw>
                </a:effectLst>
                <a:cs typeface="Calibri" pitchFamily="34" charset="0"/>
              </a:rPr>
              <a:t>10.10 – 10.40       استراحة قهوة</a:t>
            </a:r>
            <a:endParaRPr lang="fr-FR" sz="4000" b="1" dirty="0" smtClean="0">
              <a:effectLst>
                <a:outerShdw blurRad="38100" dist="38100" dir="2700000" algn="tl">
                  <a:srgbClr val="000000">
                    <a:alpha val="43137"/>
                  </a:srgbClr>
                </a:outerShdw>
              </a:effectLst>
              <a:cs typeface="Calibri" pitchFamily="34" charset="0"/>
            </a:endParaRPr>
          </a:p>
          <a:p>
            <a:pPr algn="r" rtl="1">
              <a:tabLst>
                <a:tab pos="5891571" algn="r"/>
              </a:tabLst>
            </a:pPr>
            <a:endParaRPr lang="fr-FR" sz="4000" b="1" dirty="0" smtClean="0"/>
          </a:p>
          <a:p>
            <a:pPr marL="3457209" indent="-3457209" algn="r" rtl="1">
              <a:tabLst>
                <a:tab pos="5891571" algn="r"/>
              </a:tabLst>
            </a:pPr>
            <a:r>
              <a:rPr lang="ar-TN" sz="4000" b="1" dirty="0" smtClean="0">
                <a:effectLst>
                  <a:outerShdw blurRad="38100" dist="38100" dir="2700000" algn="tl">
                    <a:srgbClr val="000000">
                      <a:alpha val="43137"/>
                    </a:srgbClr>
                  </a:outerShdw>
                </a:effectLst>
                <a:cs typeface="Calibri" pitchFamily="34" charset="0"/>
              </a:rPr>
              <a:t>10.40 – 11.00       </a:t>
            </a:r>
            <a:r>
              <a:rPr lang="ar-SA" sz="4000" b="1" dirty="0" smtClean="0"/>
              <a:t>القيمة المضافة لبذور الفصل الخامس </a:t>
            </a:r>
            <a:r>
              <a:rPr lang="ar-SA" sz="4000" b="1" dirty="0" err="1" smtClean="0"/>
              <a:t>للبطاطا</a:t>
            </a:r>
            <a:r>
              <a:rPr lang="ar-SA" sz="4000" b="1" dirty="0" smtClean="0"/>
              <a:t> في تدعيم الأمن الغذائي </a:t>
            </a:r>
            <a:r>
              <a:rPr lang="ar-SA" sz="4000" b="1" dirty="0" err="1" smtClean="0"/>
              <a:t>و</a:t>
            </a:r>
            <a:r>
              <a:rPr lang="ar-SA" sz="4000" b="1" dirty="0" smtClean="0"/>
              <a:t> </a:t>
            </a:r>
            <a:r>
              <a:rPr lang="ar-TN" sz="4000" b="1" dirty="0" smtClean="0"/>
              <a:t>  </a:t>
            </a:r>
            <a:r>
              <a:rPr lang="ar-SA" sz="4000" b="1" dirty="0" smtClean="0"/>
              <a:t>تحسين دخل الفلاح</a:t>
            </a:r>
            <a:endParaRPr lang="ar-TN" sz="4000" b="1" dirty="0" smtClean="0"/>
          </a:p>
          <a:p>
            <a:pPr marL="3457209" algn="r" rtl="1">
              <a:tabLst>
                <a:tab pos="5891571" algn="r"/>
              </a:tabLst>
            </a:pPr>
            <a:r>
              <a:rPr lang="fr-FR" sz="4000" b="1" i="1" dirty="0" smtClean="0">
                <a:effectLst>
                  <a:outerShdw blurRad="38100" dist="38100" dir="2700000" algn="tl">
                    <a:srgbClr val="000000">
                      <a:alpha val="43137"/>
                    </a:srgbClr>
                  </a:outerShdw>
                </a:effectLst>
                <a:cs typeface="Calibri" pitchFamily="34" charset="0"/>
              </a:rPr>
              <a:t>  </a:t>
            </a:r>
            <a:r>
              <a:rPr lang="ar-TN" sz="4000" b="1" i="1" dirty="0" smtClean="0">
                <a:effectLst>
                  <a:outerShdw blurRad="38100" dist="38100" dir="2700000" algn="tl">
                    <a:srgbClr val="000000">
                      <a:alpha val="43137"/>
                    </a:srgbClr>
                  </a:outerShdw>
                </a:effectLst>
                <a:cs typeface="Calibri" pitchFamily="34" charset="0"/>
              </a:rPr>
              <a:t>مداخلة السيد أنيس </a:t>
            </a:r>
            <a:r>
              <a:rPr lang="ar-TN" sz="4000" b="1" i="1" dirty="0" err="1" smtClean="0">
                <a:effectLst>
                  <a:outerShdw blurRad="38100" dist="38100" dir="2700000" algn="tl">
                    <a:srgbClr val="000000">
                      <a:alpha val="43137"/>
                    </a:srgbClr>
                  </a:outerShdw>
                </a:effectLst>
                <a:cs typeface="Calibri" pitchFamily="34" charset="0"/>
              </a:rPr>
              <a:t>القاسمي</a:t>
            </a:r>
            <a:r>
              <a:rPr lang="ar-TN" sz="4000" b="1" i="1" dirty="0" smtClean="0">
                <a:effectLst>
                  <a:outerShdw blurRad="38100" dist="38100" dir="2700000" algn="tl">
                    <a:srgbClr val="000000">
                      <a:alpha val="43137"/>
                    </a:srgbClr>
                  </a:outerShdw>
                </a:effectLst>
                <a:cs typeface="Calibri" pitchFamily="34" charset="0"/>
              </a:rPr>
              <a:t> – باحث</a:t>
            </a:r>
            <a:r>
              <a:rPr lang="fr-FR" sz="4000" b="1" i="1" dirty="0" smtClean="0">
                <a:effectLst>
                  <a:outerShdw blurRad="38100" dist="38100" dir="2700000" algn="tl">
                    <a:srgbClr val="000000">
                      <a:alpha val="43137"/>
                    </a:srgbClr>
                  </a:outerShdw>
                </a:effectLst>
                <a:cs typeface="Calibri" pitchFamily="34" charset="0"/>
              </a:rPr>
              <a:t>  </a:t>
            </a:r>
            <a:r>
              <a:rPr lang="ar-TN" sz="4000" b="1" i="1" dirty="0" smtClean="0">
                <a:effectLst>
                  <a:outerShdw blurRad="38100" dist="38100" dir="2700000" algn="tl">
                    <a:srgbClr val="000000">
                      <a:alpha val="43137"/>
                    </a:srgbClr>
                  </a:outerShdw>
                </a:effectLst>
                <a:cs typeface="Calibri" pitchFamily="34" charset="0"/>
              </a:rPr>
              <a:t>بالمركز </a:t>
            </a:r>
            <a:r>
              <a:rPr lang="ar-TN" sz="4000" b="1" i="1" dirty="0" err="1" smtClean="0">
                <a:effectLst>
                  <a:outerShdw blurRad="38100" dist="38100" dir="2700000" algn="tl">
                    <a:srgbClr val="000000">
                      <a:alpha val="43137"/>
                    </a:srgbClr>
                  </a:outerShdw>
                </a:effectLst>
                <a:cs typeface="Calibri" pitchFamily="34" charset="0"/>
              </a:rPr>
              <a:t>الجهوي</a:t>
            </a:r>
            <a:r>
              <a:rPr lang="ar-TN" sz="4000" b="1" i="1" dirty="0" smtClean="0">
                <a:effectLst>
                  <a:outerShdw blurRad="38100" dist="38100" dir="2700000" algn="tl">
                    <a:srgbClr val="000000">
                      <a:alpha val="43137"/>
                    </a:srgbClr>
                  </a:outerShdw>
                </a:effectLst>
                <a:cs typeface="Calibri" pitchFamily="34" charset="0"/>
              </a:rPr>
              <a:t> </a:t>
            </a:r>
            <a:r>
              <a:rPr lang="fr-FR" sz="4000" b="1" i="1" dirty="0" smtClean="0">
                <a:effectLst>
                  <a:outerShdw blurRad="38100" dist="38100" dir="2700000" algn="tl">
                    <a:srgbClr val="000000">
                      <a:alpha val="43137"/>
                    </a:srgbClr>
                  </a:outerShdw>
                </a:effectLst>
                <a:cs typeface="Calibri" pitchFamily="34" charset="0"/>
              </a:rPr>
              <a:t>   </a:t>
            </a:r>
            <a:r>
              <a:rPr lang="ar-TN" sz="4000" b="1" i="1" dirty="0" smtClean="0">
                <a:effectLst>
                  <a:outerShdw blurRad="38100" dist="38100" dir="2700000" algn="tl">
                    <a:srgbClr val="000000">
                      <a:alpha val="43137"/>
                    </a:srgbClr>
                  </a:outerShdw>
                </a:effectLst>
                <a:cs typeface="Calibri" pitchFamily="34" charset="0"/>
              </a:rPr>
              <a:t>للبحوث </a:t>
            </a:r>
            <a:r>
              <a:rPr lang="ar-TN" sz="4000" b="1" i="1" dirty="0" err="1" smtClean="0">
                <a:effectLst>
                  <a:outerShdw blurRad="38100" dist="38100" dir="2700000" algn="tl">
                    <a:srgbClr val="000000">
                      <a:alpha val="43137"/>
                    </a:srgbClr>
                  </a:outerShdw>
                </a:effectLst>
                <a:cs typeface="Calibri" pitchFamily="34" charset="0"/>
              </a:rPr>
              <a:t>الفلاحية</a:t>
            </a:r>
            <a:r>
              <a:rPr lang="ar-TN" sz="4000" b="1" i="1" dirty="0" smtClean="0">
                <a:effectLst>
                  <a:outerShdw blurRad="38100" dist="38100" dir="2700000" algn="tl">
                    <a:srgbClr val="000000">
                      <a:alpha val="43137"/>
                    </a:srgbClr>
                  </a:outerShdw>
                </a:effectLst>
                <a:cs typeface="Calibri" pitchFamily="34" charset="0"/>
              </a:rPr>
              <a:t>   بسيدي </a:t>
            </a:r>
            <a:r>
              <a:rPr lang="ar-TN" sz="4000" b="1" i="1" dirty="0" err="1" smtClean="0">
                <a:effectLst>
                  <a:outerShdw blurRad="38100" dist="38100" dir="2700000" algn="tl">
                    <a:srgbClr val="000000">
                      <a:alpha val="43137"/>
                    </a:srgbClr>
                  </a:outerShdw>
                </a:effectLst>
                <a:cs typeface="Calibri" pitchFamily="34" charset="0"/>
              </a:rPr>
              <a:t>بوزيد</a:t>
            </a:r>
            <a:endParaRPr lang="fr-FR" sz="4000" b="1" i="1" dirty="0" smtClean="0">
              <a:effectLst>
                <a:outerShdw blurRad="38100" dist="38100" dir="2700000" algn="tl">
                  <a:srgbClr val="000000">
                    <a:alpha val="43137"/>
                  </a:srgbClr>
                </a:outerShdw>
              </a:effectLst>
              <a:cs typeface="Calibri" pitchFamily="34" charset="0"/>
            </a:endParaRPr>
          </a:p>
          <a:p>
            <a:pPr algn="r" rtl="1">
              <a:tabLst>
                <a:tab pos="5891571" algn="r"/>
              </a:tabLst>
            </a:pPr>
            <a:endParaRPr lang="fr-FR" sz="4000" b="1" dirty="0" smtClean="0"/>
          </a:p>
          <a:p>
            <a:pPr algn="r" rtl="1">
              <a:tabLst>
                <a:tab pos="5891571" algn="r"/>
              </a:tabLst>
            </a:pPr>
            <a:r>
              <a:rPr lang="ar-TN" sz="4000" b="1" dirty="0" smtClean="0">
                <a:effectLst>
                  <a:outerShdw blurRad="38100" dist="38100" dir="2700000" algn="tl">
                    <a:srgbClr val="000000">
                      <a:alpha val="43137"/>
                    </a:srgbClr>
                  </a:outerShdw>
                </a:effectLst>
                <a:cs typeface="Calibri" pitchFamily="34" charset="0"/>
              </a:rPr>
              <a:t>11.00 – 11.20       </a:t>
            </a:r>
            <a:r>
              <a:rPr lang="ar-TN" sz="4000" b="1" dirty="0" smtClean="0">
                <a:cs typeface="Calibri" pitchFamily="34" charset="0"/>
              </a:rPr>
              <a:t>إنتاج بذور الفصل الخامس بمنطقة </a:t>
            </a:r>
            <a:r>
              <a:rPr lang="ar-TN" sz="4000" b="1" dirty="0" err="1" smtClean="0">
                <a:cs typeface="Calibri" pitchFamily="34" charset="0"/>
              </a:rPr>
              <a:t>فوسانة</a:t>
            </a:r>
            <a:r>
              <a:rPr lang="ar-TN" sz="4000" b="1" dirty="0" smtClean="0">
                <a:cs typeface="Calibri" pitchFamily="34" charset="0"/>
              </a:rPr>
              <a:t> – ولاية القصرين</a:t>
            </a:r>
          </a:p>
          <a:p>
            <a:pPr algn="r" rtl="1">
              <a:tabLst>
                <a:tab pos="5891571" algn="r"/>
              </a:tabLst>
            </a:pPr>
            <a:r>
              <a:rPr lang="fr-FR" sz="4000" b="1" i="1" dirty="0" smtClean="0">
                <a:effectLst>
                  <a:outerShdw blurRad="38100" dist="38100" dir="2700000" algn="tl">
                    <a:srgbClr val="000000">
                      <a:alpha val="43137"/>
                    </a:srgbClr>
                  </a:outerShdw>
                </a:effectLst>
                <a:cs typeface="Calibri" pitchFamily="34" charset="0"/>
              </a:rPr>
              <a:t>                                 </a:t>
            </a:r>
            <a:r>
              <a:rPr lang="ar-TN" sz="4000" b="1" i="1" dirty="0" smtClean="0">
                <a:effectLst>
                  <a:outerShdw blurRad="38100" dist="38100" dir="2700000" algn="tl">
                    <a:srgbClr val="000000">
                      <a:alpha val="43137"/>
                    </a:srgbClr>
                  </a:outerShdw>
                </a:effectLst>
                <a:cs typeface="Calibri" pitchFamily="34" charset="0"/>
              </a:rPr>
              <a:t> شهادة لفلاح من منطقة </a:t>
            </a:r>
            <a:r>
              <a:rPr lang="ar-TN" sz="4000" b="1" i="1" dirty="0" err="1" smtClean="0">
                <a:effectLst>
                  <a:outerShdw blurRad="38100" dist="38100" dir="2700000" algn="tl">
                    <a:srgbClr val="000000">
                      <a:alpha val="43137"/>
                    </a:srgbClr>
                  </a:outerShdw>
                </a:effectLst>
                <a:cs typeface="Calibri" pitchFamily="34" charset="0"/>
              </a:rPr>
              <a:t>فوسانة</a:t>
            </a:r>
            <a:endParaRPr lang="fr-FR" sz="4000" b="1" i="1" dirty="0" smtClean="0">
              <a:effectLst>
                <a:outerShdw blurRad="38100" dist="38100" dir="2700000" algn="tl">
                  <a:srgbClr val="000000">
                    <a:alpha val="43137"/>
                  </a:srgbClr>
                </a:outerShdw>
              </a:effectLst>
              <a:cs typeface="Calibri" pitchFamily="34" charset="0"/>
            </a:endParaRPr>
          </a:p>
          <a:p>
            <a:pPr algn="r" rtl="1">
              <a:tabLst>
                <a:tab pos="5891571" algn="r"/>
              </a:tabLst>
            </a:pPr>
            <a:endParaRPr lang="fr-FR" sz="4000" b="1" dirty="0" smtClean="0"/>
          </a:p>
          <a:p>
            <a:pPr algn="r" rtl="1">
              <a:tabLst>
                <a:tab pos="5891571" algn="r"/>
              </a:tabLst>
            </a:pPr>
            <a:r>
              <a:rPr lang="ar-TN" sz="4000" b="1" dirty="0" smtClean="0">
                <a:effectLst>
                  <a:outerShdw blurRad="38100" dist="38100" dir="2700000" algn="tl">
                    <a:srgbClr val="000000">
                      <a:alpha val="43137"/>
                    </a:srgbClr>
                  </a:outerShdw>
                </a:effectLst>
                <a:cs typeface="Calibri" pitchFamily="34" charset="0"/>
              </a:rPr>
              <a:t>11.20 – 12.45  </a:t>
            </a:r>
            <a:r>
              <a:rPr lang="ar-TN" sz="4000" b="1" dirty="0" smtClean="0">
                <a:cs typeface="Calibri" pitchFamily="34" charset="0"/>
              </a:rPr>
              <a:t>    </a:t>
            </a:r>
            <a:r>
              <a:rPr lang="fr-FR" sz="4000" b="1" dirty="0" smtClean="0">
                <a:cs typeface="Calibri" pitchFamily="34" charset="0"/>
              </a:rPr>
              <a:t>  </a:t>
            </a:r>
            <a:r>
              <a:rPr lang="ar-TN" sz="4000" b="1" dirty="0" smtClean="0">
                <a:cs typeface="Calibri" pitchFamily="34" charset="0"/>
              </a:rPr>
              <a:t> النقاش العام</a:t>
            </a:r>
            <a:endParaRPr lang="fr-FR" sz="4000" b="1" dirty="0" smtClean="0">
              <a:cs typeface="Calibri" pitchFamily="34" charset="0"/>
            </a:endParaRPr>
          </a:p>
          <a:p>
            <a:pPr algn="r" rtl="1">
              <a:tabLst>
                <a:tab pos="5891571" algn="r"/>
              </a:tabLst>
            </a:pPr>
            <a:endParaRPr lang="fr-FR" sz="4000" b="1" dirty="0" smtClean="0"/>
          </a:p>
          <a:p>
            <a:pPr algn="r" rtl="1">
              <a:tabLst>
                <a:tab pos="5891571" algn="r"/>
              </a:tabLst>
            </a:pPr>
            <a:r>
              <a:rPr lang="fr-FR" sz="4000" b="1" dirty="0" smtClean="0">
                <a:effectLst>
                  <a:outerShdw blurRad="38100" dist="38100" dir="2700000" algn="tl">
                    <a:srgbClr val="000000">
                      <a:alpha val="43137"/>
                    </a:srgbClr>
                  </a:outerShdw>
                </a:effectLst>
                <a:cs typeface="Calibri" pitchFamily="34" charset="0"/>
              </a:rPr>
              <a:t>13.00 </a:t>
            </a:r>
            <a:r>
              <a:rPr lang="ar-TN" sz="4000" b="1" dirty="0" smtClean="0">
                <a:cs typeface="Calibri" pitchFamily="34" charset="0"/>
              </a:rPr>
              <a:t>                     </a:t>
            </a:r>
            <a:r>
              <a:rPr lang="ar-TN" sz="4000" b="1" dirty="0" smtClean="0">
                <a:effectLst>
                  <a:outerShdw blurRad="38100" dist="38100" dir="2700000" algn="tl">
                    <a:srgbClr val="000000">
                      <a:alpha val="43137"/>
                    </a:srgbClr>
                  </a:outerShdw>
                </a:effectLst>
                <a:cs typeface="Calibri" pitchFamily="34" charset="0"/>
              </a:rPr>
              <a:t>الغداء</a:t>
            </a:r>
            <a:r>
              <a:rPr lang="en-US" sz="4000" b="1" dirty="0" smtClean="0">
                <a:cs typeface="Calibri" pitchFamily="34" charset="0"/>
              </a:rPr>
              <a:t>         </a:t>
            </a:r>
            <a:r>
              <a:rPr lang="en-US" sz="3900" b="1" dirty="0" smtClean="0">
                <a:cs typeface="Calibri" pitchFamily="34" charset="0"/>
              </a:rPr>
              <a:t>                </a:t>
            </a:r>
            <a:endParaRPr lang="en-US" sz="3900" b="1" dirty="0"/>
          </a:p>
        </p:txBody>
      </p:sp>
      <p:pic>
        <p:nvPicPr>
          <p:cNvPr id="1029" name="Picture 5" descr="Résultat de recherche d'images pour &quot;‫بذور البطاطا‬‎&quot;"/>
          <p:cNvPicPr>
            <a:picLocks noChangeAspect="1" noChangeArrowheads="1"/>
          </p:cNvPicPr>
          <p:nvPr/>
        </p:nvPicPr>
        <p:blipFill>
          <a:blip r:embed="rId9"/>
          <a:srcRect/>
          <a:stretch>
            <a:fillRect/>
          </a:stretch>
        </p:blipFill>
        <p:spPr bwMode="auto">
          <a:xfrm>
            <a:off x="13315892" y="5329174"/>
            <a:ext cx="13930410" cy="7286676"/>
          </a:xfrm>
          <a:prstGeom prst="rect">
            <a:avLst/>
          </a:prstGeom>
          <a:noFill/>
        </p:spPr>
      </p:pic>
      <p:pic>
        <p:nvPicPr>
          <p:cNvPr id="4" name="Picture 7" descr="Résultat de recherche d'images pour &quot;‫بذور البطاطا‬‎&quot;"/>
          <p:cNvPicPr>
            <a:picLocks noChangeAspect="1" noChangeArrowheads="1"/>
          </p:cNvPicPr>
          <p:nvPr/>
        </p:nvPicPr>
        <p:blipFill>
          <a:blip r:embed="rId10"/>
          <a:srcRect/>
          <a:stretch>
            <a:fillRect/>
          </a:stretch>
        </p:blipFill>
        <p:spPr bwMode="auto">
          <a:xfrm>
            <a:off x="13315892" y="16902130"/>
            <a:ext cx="5153020" cy="3643338"/>
          </a:xfrm>
          <a:prstGeom prst="rect">
            <a:avLst/>
          </a:prstGeom>
          <a:noFill/>
        </p:spPr>
      </p:pic>
      <p:sp>
        <p:nvSpPr>
          <p:cNvPr id="23" name="Rectangle à coins arrondis 22"/>
          <p:cNvSpPr/>
          <p:nvPr/>
        </p:nvSpPr>
        <p:spPr>
          <a:xfrm>
            <a:off x="13576830" y="6829372"/>
            <a:ext cx="13430344" cy="450059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defRPr/>
            </a:pPr>
            <a:r>
              <a:rPr lang="ar-TN" sz="4800" b="1" dirty="0" smtClean="0">
                <a:solidFill>
                  <a:srgbClr val="00B050"/>
                </a:solidFill>
              </a:rPr>
              <a:t>الندوة </a:t>
            </a:r>
            <a:r>
              <a:rPr lang="ar-TN" sz="4800" b="1" dirty="0" err="1" smtClean="0">
                <a:solidFill>
                  <a:srgbClr val="00B050"/>
                </a:solidFill>
              </a:rPr>
              <a:t>الاقليمية</a:t>
            </a:r>
            <a:r>
              <a:rPr lang="ar-TN" sz="4800" b="1" dirty="0" smtClean="0">
                <a:solidFill>
                  <a:srgbClr val="00B050"/>
                </a:solidFill>
              </a:rPr>
              <a:t> حول</a:t>
            </a:r>
            <a:r>
              <a:rPr lang="fr-FR" sz="4800" b="1" dirty="0" smtClean="0">
                <a:solidFill>
                  <a:srgbClr val="00B050"/>
                </a:solidFill>
              </a:rPr>
              <a:t>:</a:t>
            </a:r>
            <a:endParaRPr lang="ar-TN" sz="4800" b="1" dirty="0" smtClean="0">
              <a:solidFill>
                <a:srgbClr val="00B050"/>
              </a:solidFill>
            </a:endParaRPr>
          </a:p>
          <a:p>
            <a:pPr algn="ctr" rtl="1">
              <a:lnSpc>
                <a:spcPct val="150000"/>
              </a:lnSpc>
              <a:defRPr/>
            </a:pPr>
            <a:r>
              <a:rPr lang="ar-SA" sz="4800" b="1" dirty="0" smtClean="0">
                <a:solidFill>
                  <a:srgbClr val="00B050"/>
                </a:solidFill>
              </a:rPr>
              <a:t>"القيمة المضافة للفصل الخامس </a:t>
            </a:r>
            <a:r>
              <a:rPr lang="ar-SA" sz="4800" b="1" dirty="0" err="1" smtClean="0">
                <a:solidFill>
                  <a:srgbClr val="00B050"/>
                </a:solidFill>
              </a:rPr>
              <a:t>للبطاطا</a:t>
            </a:r>
            <a:r>
              <a:rPr lang="ar-SA" sz="4800" b="1" dirty="0" smtClean="0">
                <a:solidFill>
                  <a:srgbClr val="00B050"/>
                </a:solidFill>
              </a:rPr>
              <a:t> في النهوض بالقطاع </a:t>
            </a:r>
            <a:r>
              <a:rPr lang="ar-SA" sz="4800" b="1" dirty="0" err="1" smtClean="0">
                <a:solidFill>
                  <a:srgbClr val="00B050"/>
                </a:solidFill>
              </a:rPr>
              <a:t>الفلاحي</a:t>
            </a:r>
            <a:r>
              <a:rPr lang="ar-SA" sz="4800" b="1" dirty="0" smtClean="0">
                <a:solidFill>
                  <a:srgbClr val="00B050"/>
                </a:solidFill>
              </a:rPr>
              <a:t>”</a:t>
            </a:r>
            <a:endParaRPr lang="ar-TN" sz="4800" b="1" dirty="0" smtClean="0">
              <a:solidFill>
                <a:srgbClr val="00B050"/>
              </a:solidFill>
            </a:endParaRPr>
          </a:p>
          <a:p>
            <a:pPr algn="ctr" rtl="1">
              <a:lnSpc>
                <a:spcPct val="150000"/>
              </a:lnSpc>
              <a:defRPr/>
            </a:pPr>
            <a:r>
              <a:rPr lang="ar-TN" sz="4800" b="1" dirty="0" smtClean="0">
                <a:solidFill>
                  <a:srgbClr val="00B050"/>
                </a:solidFill>
              </a:rPr>
              <a:t>              </a:t>
            </a:r>
            <a:r>
              <a:rPr lang="ar-TN" sz="4800" b="1" dirty="0" err="1" smtClean="0">
                <a:solidFill>
                  <a:srgbClr val="00B050"/>
                </a:solidFill>
              </a:rPr>
              <a:t>سبـيـطـلـة</a:t>
            </a:r>
            <a:r>
              <a:rPr lang="ar-TN" sz="4800" b="1" dirty="0" smtClean="0">
                <a:solidFill>
                  <a:srgbClr val="00B050"/>
                </a:solidFill>
              </a:rPr>
              <a:t> – الـقـصـريـن،   26 </a:t>
            </a:r>
            <a:r>
              <a:rPr lang="ar-TN" sz="4800" b="1" i="1" dirty="0" err="1" smtClean="0">
                <a:solidFill>
                  <a:srgbClr val="00B050"/>
                </a:solidFill>
              </a:rPr>
              <a:t>أفـريـل</a:t>
            </a:r>
            <a:r>
              <a:rPr lang="fr-FR" sz="4800" b="1" i="1" dirty="0" smtClean="0">
                <a:solidFill>
                  <a:srgbClr val="00B050"/>
                </a:solidFill>
              </a:rPr>
              <a:t> </a:t>
            </a:r>
            <a:r>
              <a:rPr lang="ar-TN" sz="4800" b="1" i="1" dirty="0" smtClean="0">
                <a:solidFill>
                  <a:srgbClr val="00B050"/>
                </a:solidFill>
              </a:rPr>
              <a:t> </a:t>
            </a:r>
            <a:r>
              <a:rPr lang="fr-FR" sz="4800" b="1" i="1" dirty="0" smtClean="0">
                <a:solidFill>
                  <a:srgbClr val="00B050"/>
                </a:solidFill>
              </a:rPr>
              <a:t>7  </a:t>
            </a:r>
            <a:r>
              <a:rPr lang="ar-TN" sz="4800" b="1" dirty="0" smtClean="0">
                <a:solidFill>
                  <a:srgbClr val="00B050"/>
                </a:solidFill>
              </a:rPr>
              <a:t>201</a:t>
            </a:r>
            <a:endParaRPr lang="fr-FR" sz="4800" dirty="0"/>
          </a:p>
        </p:txBody>
      </p:sp>
      <p:pic>
        <p:nvPicPr>
          <p:cNvPr id="24" name="Picture 3"/>
          <p:cNvPicPr>
            <a:picLocks noChangeAspect="1" noChangeArrowheads="1"/>
          </p:cNvPicPr>
          <p:nvPr/>
        </p:nvPicPr>
        <p:blipFill>
          <a:blip r:embed="rId11"/>
          <a:srcRect/>
          <a:stretch>
            <a:fillRect/>
          </a:stretch>
        </p:blipFill>
        <p:spPr bwMode="auto">
          <a:xfrm>
            <a:off x="13030140" y="21045534"/>
            <a:ext cx="14144724" cy="7038977"/>
          </a:xfrm>
          <a:prstGeom prst="rect">
            <a:avLst/>
          </a:prstGeom>
          <a:noFill/>
          <a:ln w="50800">
            <a:solidFill>
              <a:schemeClr val="accent6">
                <a:lumMod val="50000"/>
              </a:schemeClr>
            </a:solidFill>
            <a:miter lim="800000"/>
            <a:headEnd/>
            <a:tailEnd/>
          </a:ln>
          <a:effectLst/>
        </p:spPr>
      </p:pic>
      <p:sp>
        <p:nvSpPr>
          <p:cNvPr id="1035" name="AutoShape 11" descr="Résultat de recherche d'images pour &quot;‫انواع بذور البطاطا‬‎&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7" name="AutoShape 13" descr="Résultat de recherche d'images pour &quot;‫انواع بذور البطاطا‬‎&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9" name="AutoShape 15" descr="Résultat de recherche d'images pour &quot;‫انواع بذور البطاطا‬‎&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40" name="Picture 16" descr="C:\Users\mbl\Desktop\url.jpg"/>
          <p:cNvPicPr>
            <a:picLocks noChangeAspect="1" noChangeArrowheads="1"/>
          </p:cNvPicPr>
          <p:nvPr/>
        </p:nvPicPr>
        <p:blipFill>
          <a:blip r:embed="rId12"/>
          <a:srcRect/>
          <a:stretch>
            <a:fillRect/>
          </a:stretch>
        </p:blipFill>
        <p:spPr bwMode="auto">
          <a:xfrm>
            <a:off x="1242870" y="2185902"/>
            <a:ext cx="10215634" cy="4714908"/>
          </a:xfrm>
          <a:prstGeom prst="rect">
            <a:avLst/>
          </a:prstGeom>
          <a:ln w="127000" cap="sq">
            <a:solidFill>
              <a:srgbClr val="000000"/>
            </a:solidFill>
            <a:miter lim="800000"/>
          </a:ln>
          <a:effectLst>
            <a:outerShdw blurRad="57150" dist="50800" dir="2700000" algn="tl" rotWithShape="0">
              <a:srgbClr val="000000">
                <a:alpha val="40000"/>
              </a:srgbClr>
            </a:outerShdw>
          </a:effectLst>
        </p:spPr>
      </p:pic>
      <p:graphicFrame>
        <p:nvGraphicFramePr>
          <p:cNvPr id="25" name="Graphique 24"/>
          <p:cNvGraphicFramePr/>
          <p:nvPr/>
        </p:nvGraphicFramePr>
        <p:xfrm>
          <a:off x="957118" y="7400876"/>
          <a:ext cx="10787138" cy="7072362"/>
        </p:xfrm>
        <a:graphic>
          <a:graphicData uri="http://schemas.openxmlformats.org/drawingml/2006/chart">
            <c:chart xmlns:c="http://schemas.openxmlformats.org/drawingml/2006/chart" xmlns:r="http://schemas.openxmlformats.org/officeDocument/2006/relationships" r:id="rId1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2789</TotalTime>
  <Words>979</Words>
  <Application>Microsoft Office PowerPoint</Application>
  <PresentationFormat>Personnalisé</PresentationFormat>
  <Paragraphs>125</Paragraphs>
  <Slides>2</Slides>
  <Notes>0</Notes>
  <HiddenSlides>0</HiddenSlides>
  <MMClips>0</MMClips>
  <ScaleCrop>false</ScaleCrop>
  <HeadingPairs>
    <vt:vector size="4" baseType="variant">
      <vt:variant>
        <vt:lpstr>Thème</vt:lpstr>
      </vt:variant>
      <vt:variant>
        <vt:i4>1</vt:i4>
      </vt:variant>
      <vt:variant>
        <vt:lpstr>Titres des diapositives</vt:lpstr>
      </vt:variant>
      <vt:variant>
        <vt:i4>2</vt:i4>
      </vt:variant>
    </vt:vector>
  </HeadingPairs>
  <TitlesOfParts>
    <vt:vector size="3" baseType="lpstr">
      <vt:lpstr>Thème Office</vt:lpstr>
      <vt:lpstr>Diapositive 1</vt:lpstr>
      <vt:lpstr>Diapositive 2</vt:lpstr>
    </vt:vector>
  </TitlesOfParts>
  <Company>CRRA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ANIS</dc:creator>
  <cp:lastModifiedBy>Hichem</cp:lastModifiedBy>
  <cp:revision>255</cp:revision>
  <dcterms:created xsi:type="dcterms:W3CDTF">2016-09-27T09:22:05Z</dcterms:created>
  <dcterms:modified xsi:type="dcterms:W3CDTF">2017-04-27T09:23:17Z</dcterms:modified>
</cp:coreProperties>
</file>